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  <p:sldMasterId id="2147483650" r:id="rId3"/>
    <p:sldMasterId id="2147483685" r:id="rId4"/>
  </p:sldMasterIdLst>
  <p:notesMasterIdLst>
    <p:notesMasterId r:id="rId35"/>
  </p:notesMasterIdLst>
  <p:sldIdLst>
    <p:sldId id="256" r:id="rId5"/>
    <p:sldId id="325" r:id="rId6"/>
    <p:sldId id="326" r:id="rId7"/>
    <p:sldId id="258" r:id="rId8"/>
    <p:sldId id="327" r:id="rId9"/>
    <p:sldId id="328" r:id="rId10"/>
    <p:sldId id="329" r:id="rId11"/>
    <p:sldId id="262" r:id="rId12"/>
    <p:sldId id="330" r:id="rId13"/>
    <p:sldId id="331" r:id="rId14"/>
    <p:sldId id="332" r:id="rId15"/>
    <p:sldId id="333" r:id="rId16"/>
    <p:sldId id="334" r:id="rId17"/>
    <p:sldId id="335" r:id="rId18"/>
    <p:sldId id="336" r:id="rId19"/>
    <p:sldId id="337" r:id="rId20"/>
    <p:sldId id="338" r:id="rId21"/>
    <p:sldId id="339" r:id="rId22"/>
    <p:sldId id="340" r:id="rId23"/>
    <p:sldId id="341" r:id="rId24"/>
    <p:sldId id="342" r:id="rId25"/>
    <p:sldId id="343" r:id="rId26"/>
    <p:sldId id="344" r:id="rId27"/>
    <p:sldId id="345" r:id="rId28"/>
    <p:sldId id="346" r:id="rId29"/>
    <p:sldId id="347" r:id="rId30"/>
    <p:sldId id="348" r:id="rId31"/>
    <p:sldId id="349" r:id="rId32"/>
    <p:sldId id="350" r:id="rId33"/>
    <p:sldId id="351" r:id="rId3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33"/>
    <a:srgbClr val="006600"/>
    <a:srgbClr val="4D4D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/>
    <p:restoredTop sz="8641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92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8C441269-B425-4E2F-AE76-3AB1F1711535}" type="slidenum">
              <a:rPr lang="en-US"/>
              <a:pPr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3127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Molecules and Ions</a:t>
            </a:r>
          </a:p>
          <a:p>
            <a:r>
              <a:rPr lang="en-US" smtClean="0"/>
              <a:t>Image courtesy of www.lab-initio.com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Molecules and Ions</a:t>
            </a:r>
          </a:p>
          <a:p>
            <a:r>
              <a:rPr lang="en-US" smtClean="0"/>
              <a:t>Image courtesy of www.lab-initio.com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408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Predicting Ionic Charges</a:t>
            </a:r>
          </a:p>
          <a:p>
            <a:r>
              <a:rPr lang="en-US" smtClean="0"/>
              <a:t>Group 16: Gains 2 </a:t>
            </a:r>
          </a:p>
          <a:p>
            <a:r>
              <a:rPr lang="en-US" smtClean="0"/>
              <a:t>electrons to form </a:t>
            </a:r>
          </a:p>
          <a:p>
            <a:r>
              <a:rPr lang="en-US" smtClean="0"/>
              <a:t>2- ions</a:t>
            </a:r>
          </a:p>
          <a:p>
            <a:endParaRPr lang="en-US" smtClean="0"/>
          </a:p>
          <a:p>
            <a:r>
              <a:rPr lang="en-US" smtClean="0"/>
              <a:t>O2-</a:t>
            </a:r>
          </a:p>
          <a:p>
            <a:r>
              <a:rPr lang="en-US" smtClean="0"/>
              <a:t>S2-</a:t>
            </a:r>
          </a:p>
          <a:p>
            <a:r>
              <a:rPr lang="en-US" smtClean="0"/>
              <a:t>Se2-</a:t>
            </a:r>
          </a:p>
          <a:p>
            <a:r>
              <a:rPr lang="en-US" smtClean="0"/>
              <a:t>Oxide</a:t>
            </a:r>
          </a:p>
          <a:p>
            <a:r>
              <a:rPr lang="en-US" smtClean="0"/>
              <a:t>Sulfide</a:t>
            </a:r>
          </a:p>
          <a:p>
            <a:r>
              <a:rPr lang="en-US" smtClean="0"/>
              <a:t>Selenide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Predicting Ionic Charges</a:t>
            </a:r>
          </a:p>
          <a:p>
            <a:r>
              <a:rPr lang="en-US" smtClean="0"/>
              <a:t>Group 16: Gains 2 </a:t>
            </a:r>
          </a:p>
          <a:p>
            <a:r>
              <a:rPr lang="en-US" smtClean="0"/>
              <a:t>electrons to form </a:t>
            </a:r>
          </a:p>
          <a:p>
            <a:r>
              <a:rPr lang="en-US" smtClean="0"/>
              <a:t>2- ions</a:t>
            </a:r>
          </a:p>
          <a:p>
            <a:endParaRPr lang="en-US" smtClean="0"/>
          </a:p>
          <a:p>
            <a:r>
              <a:rPr lang="en-US" smtClean="0"/>
              <a:t>O2-</a:t>
            </a:r>
          </a:p>
          <a:p>
            <a:r>
              <a:rPr lang="en-US" smtClean="0"/>
              <a:t>S2-</a:t>
            </a:r>
          </a:p>
          <a:p>
            <a:r>
              <a:rPr lang="en-US" smtClean="0"/>
              <a:t>Se2-</a:t>
            </a:r>
          </a:p>
          <a:p>
            <a:r>
              <a:rPr lang="en-US" smtClean="0"/>
              <a:t>Oxide</a:t>
            </a:r>
          </a:p>
          <a:p>
            <a:r>
              <a:rPr lang="en-US" smtClean="0"/>
              <a:t>Sulfide</a:t>
            </a:r>
          </a:p>
          <a:p>
            <a:r>
              <a:rPr lang="en-US" smtClean="0"/>
              <a:t>Selenide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7334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Predicting Ionic Charges</a:t>
            </a:r>
          </a:p>
          <a:p>
            <a:r>
              <a:rPr lang="en-US" smtClean="0"/>
              <a:t>Group 17: Gains 1 </a:t>
            </a:r>
          </a:p>
          <a:p>
            <a:r>
              <a:rPr lang="en-US" smtClean="0"/>
              <a:t>electron to form </a:t>
            </a:r>
          </a:p>
          <a:p>
            <a:r>
              <a:rPr lang="en-US" smtClean="0"/>
              <a:t>1- ions</a:t>
            </a:r>
          </a:p>
          <a:p>
            <a:endParaRPr lang="en-US" smtClean="0"/>
          </a:p>
          <a:p>
            <a:r>
              <a:rPr lang="en-US" smtClean="0"/>
              <a:t>F1-</a:t>
            </a:r>
          </a:p>
          <a:p>
            <a:r>
              <a:rPr lang="en-US" smtClean="0"/>
              <a:t>Cl1-</a:t>
            </a:r>
          </a:p>
          <a:p>
            <a:r>
              <a:rPr lang="en-US" smtClean="0"/>
              <a:t>Br1-</a:t>
            </a:r>
          </a:p>
          <a:p>
            <a:r>
              <a:rPr lang="en-US" smtClean="0"/>
              <a:t>Fluoride</a:t>
            </a:r>
          </a:p>
          <a:p>
            <a:r>
              <a:rPr lang="en-US" smtClean="0"/>
              <a:t>Chloride</a:t>
            </a:r>
          </a:p>
          <a:p>
            <a:r>
              <a:rPr lang="en-US" smtClean="0"/>
              <a:t>Bromide</a:t>
            </a:r>
          </a:p>
          <a:p>
            <a:r>
              <a:rPr lang="en-US" smtClean="0"/>
              <a:t>I1-</a:t>
            </a:r>
          </a:p>
          <a:p>
            <a:r>
              <a:rPr lang="en-US" smtClean="0"/>
              <a:t>Iodide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Predicting Ionic Charges</a:t>
            </a:r>
          </a:p>
          <a:p>
            <a:r>
              <a:rPr lang="en-US" smtClean="0"/>
              <a:t>Group 17: Gains 1 </a:t>
            </a:r>
          </a:p>
          <a:p>
            <a:r>
              <a:rPr lang="en-US" smtClean="0"/>
              <a:t>electron to form </a:t>
            </a:r>
          </a:p>
          <a:p>
            <a:r>
              <a:rPr lang="en-US" smtClean="0"/>
              <a:t>1- ions</a:t>
            </a:r>
          </a:p>
          <a:p>
            <a:endParaRPr lang="en-US" smtClean="0"/>
          </a:p>
          <a:p>
            <a:r>
              <a:rPr lang="en-US" smtClean="0"/>
              <a:t>F1-</a:t>
            </a:r>
          </a:p>
          <a:p>
            <a:r>
              <a:rPr lang="en-US" smtClean="0"/>
              <a:t>Cl1-</a:t>
            </a:r>
          </a:p>
          <a:p>
            <a:r>
              <a:rPr lang="en-US" smtClean="0"/>
              <a:t>Br1-</a:t>
            </a:r>
          </a:p>
          <a:p>
            <a:r>
              <a:rPr lang="en-US" smtClean="0"/>
              <a:t>Fluoride</a:t>
            </a:r>
          </a:p>
          <a:p>
            <a:r>
              <a:rPr lang="en-US" smtClean="0"/>
              <a:t>Chloride</a:t>
            </a:r>
          </a:p>
          <a:p>
            <a:r>
              <a:rPr lang="en-US" smtClean="0"/>
              <a:t>Bromide</a:t>
            </a:r>
          </a:p>
          <a:p>
            <a:r>
              <a:rPr lang="en-US" smtClean="0"/>
              <a:t>I1-</a:t>
            </a:r>
          </a:p>
          <a:p>
            <a:r>
              <a:rPr lang="en-US" smtClean="0"/>
              <a:t>Iodide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2201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Predicting Ionic Charges</a:t>
            </a:r>
          </a:p>
          <a:p>
            <a:r>
              <a:rPr lang="en-US" smtClean="0"/>
              <a:t>Group 18:  Stable Noble gases do not form ions!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Predicting Ionic Charges</a:t>
            </a:r>
          </a:p>
          <a:p>
            <a:r>
              <a:rPr lang="en-US" smtClean="0"/>
              <a:t>Group 18:  Stable Noble gases do not form ions!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4091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Predicting Ionic Charges</a:t>
            </a:r>
          </a:p>
          <a:p>
            <a:r>
              <a:rPr lang="en-US" smtClean="0"/>
              <a:t>Groups 3 - 12: Many transition metals have more than one possible oxidation state.</a:t>
            </a:r>
          </a:p>
          <a:p>
            <a:r>
              <a:rPr lang="en-US" smtClean="0"/>
              <a:t>Iron(II) = Fe2+</a:t>
            </a:r>
          </a:p>
          <a:p>
            <a:r>
              <a:rPr lang="en-US" smtClean="0"/>
              <a:t>Iron(III) = Fe3+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Predicting Ionic Charges</a:t>
            </a:r>
          </a:p>
          <a:p>
            <a:r>
              <a:rPr lang="en-US" smtClean="0"/>
              <a:t>Groups 3 - 12: Many transition metals have more than one possible oxidation state.</a:t>
            </a:r>
          </a:p>
          <a:p>
            <a:r>
              <a:rPr lang="en-US" smtClean="0"/>
              <a:t>Iron(II) = Fe2+</a:t>
            </a:r>
          </a:p>
          <a:p>
            <a:r>
              <a:rPr lang="en-US" smtClean="0"/>
              <a:t>Iron(III) = Fe3+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98854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Predicting Ionic Charges</a:t>
            </a:r>
          </a:p>
          <a:p>
            <a:r>
              <a:rPr lang="en-US" smtClean="0"/>
              <a:t>Groups 3 - 12: Some transition metals </a:t>
            </a:r>
          </a:p>
          <a:p>
            <a:r>
              <a:rPr lang="en-US" smtClean="0"/>
              <a:t>  have only one possible oxidation state. </a:t>
            </a:r>
          </a:p>
          <a:p>
            <a:r>
              <a:rPr lang="en-US" smtClean="0"/>
              <a:t>Zinc = Zn2+</a:t>
            </a:r>
          </a:p>
          <a:p>
            <a:r>
              <a:rPr lang="en-US" smtClean="0"/>
              <a:t>Silver = Ag+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Predicting Ionic Charges</a:t>
            </a:r>
          </a:p>
          <a:p>
            <a:r>
              <a:rPr lang="en-US" smtClean="0"/>
              <a:t>Groups 3 - 12: Some transition metals </a:t>
            </a:r>
          </a:p>
          <a:p>
            <a:r>
              <a:rPr lang="en-US" smtClean="0"/>
              <a:t>  have only one possible oxidation state. </a:t>
            </a:r>
          </a:p>
          <a:p>
            <a:r>
              <a:rPr lang="en-US" smtClean="0"/>
              <a:t>Zinc = Zn2+</a:t>
            </a:r>
          </a:p>
          <a:p>
            <a:r>
              <a:rPr lang="en-US" smtClean="0"/>
              <a:t>Silver = Ag+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07409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Writing Ionic Compound Formulas</a:t>
            </a:r>
          </a:p>
          <a:p>
            <a:r>
              <a:rPr lang="en-US" smtClean="0"/>
              <a:t>Example: Barium nitrate</a:t>
            </a:r>
          </a:p>
          <a:p>
            <a:r>
              <a:rPr lang="en-US" smtClean="0"/>
              <a:t>1. Write the formulas for the cation and anion, including CHARGES!</a:t>
            </a:r>
          </a:p>
          <a:p>
            <a:r>
              <a:rPr lang="en-US" smtClean="0"/>
              <a:t>Ba2+</a:t>
            </a:r>
          </a:p>
          <a:p>
            <a:r>
              <a:rPr lang="en-US" smtClean="0"/>
              <a:t>NO3-</a:t>
            </a:r>
          </a:p>
          <a:p>
            <a:r>
              <a:rPr lang="en-US" smtClean="0"/>
              <a:t>2. Check to see if charges are balanced. </a:t>
            </a:r>
          </a:p>
          <a:p>
            <a:r>
              <a:rPr lang="en-US" smtClean="0"/>
              <a:t>3. Balance charges , if necessary, using subscripts. Use parentheses if you need more than one of a polyatomic ion.</a:t>
            </a:r>
          </a:p>
          <a:p>
            <a:endParaRPr lang="en-US" smtClean="0"/>
          </a:p>
          <a:p>
            <a:r>
              <a:rPr lang="en-US" smtClean="0"/>
              <a:t>    Not balanced</a:t>
            </a:r>
          </a:p>
          <a:p>
            <a:r>
              <a:rPr lang="en-US" smtClean="0"/>
              <a:t>(         )</a:t>
            </a:r>
          </a:p>
          <a:p>
            <a:r>
              <a:rPr lang="en-US" smtClean="0"/>
              <a:t>2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Writing Ionic Compound Formulas</a:t>
            </a:r>
          </a:p>
          <a:p>
            <a:r>
              <a:rPr lang="en-US" smtClean="0"/>
              <a:t>Example: Barium nitrate</a:t>
            </a:r>
          </a:p>
          <a:p>
            <a:r>
              <a:rPr lang="en-US" smtClean="0"/>
              <a:t>1. Write the formulas for the cation and anion, including CHARGES!</a:t>
            </a:r>
          </a:p>
          <a:p>
            <a:r>
              <a:rPr lang="en-US" smtClean="0"/>
              <a:t>Ba2+</a:t>
            </a:r>
          </a:p>
          <a:p>
            <a:r>
              <a:rPr lang="en-US" smtClean="0"/>
              <a:t>NO3-</a:t>
            </a:r>
          </a:p>
          <a:p>
            <a:r>
              <a:rPr lang="en-US" smtClean="0"/>
              <a:t>2. Check to see if charges are balanced. </a:t>
            </a:r>
          </a:p>
          <a:p>
            <a:r>
              <a:rPr lang="en-US" smtClean="0"/>
              <a:t>3. Balance charges , if necessary, using subscripts. Use parentheses if you need more than one of a polyatomic ion.</a:t>
            </a:r>
          </a:p>
          <a:p>
            <a:endParaRPr lang="en-US" smtClean="0"/>
          </a:p>
          <a:p>
            <a:r>
              <a:rPr lang="en-US" smtClean="0"/>
              <a:t>    Not balanced</a:t>
            </a:r>
          </a:p>
          <a:p>
            <a:r>
              <a:rPr lang="en-US" smtClean="0"/>
              <a:t>(         )</a:t>
            </a:r>
          </a:p>
          <a:p>
            <a:r>
              <a:rPr lang="en-US" smtClean="0"/>
              <a:t>2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73517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Writing Ionic Compound Formulas</a:t>
            </a:r>
          </a:p>
          <a:p>
            <a:r>
              <a:rPr lang="en-US" smtClean="0"/>
              <a:t>Example: Ammonium sulfate</a:t>
            </a:r>
          </a:p>
          <a:p>
            <a:r>
              <a:rPr lang="en-US" smtClean="0"/>
              <a:t>1. Write the formulas for the cation and anion, including CHARGES!</a:t>
            </a:r>
          </a:p>
          <a:p>
            <a:r>
              <a:rPr lang="en-US" smtClean="0"/>
              <a:t>NH4+</a:t>
            </a:r>
          </a:p>
          <a:p>
            <a:r>
              <a:rPr lang="en-US" smtClean="0"/>
              <a:t>SO42-</a:t>
            </a:r>
          </a:p>
          <a:p>
            <a:r>
              <a:rPr lang="en-US" smtClean="0"/>
              <a:t>2. Check to see if charges are balanced. </a:t>
            </a:r>
          </a:p>
          <a:p>
            <a:r>
              <a:rPr lang="en-US" smtClean="0"/>
              <a:t>3. Balance charges , if necessary, using subscripts. Use parentheses if you need more than one of a polyatomic ion.</a:t>
            </a:r>
          </a:p>
          <a:p>
            <a:endParaRPr lang="en-US" smtClean="0"/>
          </a:p>
          <a:p>
            <a:r>
              <a:rPr lang="en-US" smtClean="0"/>
              <a:t>     Not balanced</a:t>
            </a:r>
          </a:p>
          <a:p>
            <a:r>
              <a:rPr lang="en-US" smtClean="0"/>
              <a:t>(        )</a:t>
            </a:r>
          </a:p>
          <a:p>
            <a:r>
              <a:rPr lang="en-US" smtClean="0"/>
              <a:t>2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Writing Ionic Compound Formulas</a:t>
            </a:r>
          </a:p>
          <a:p>
            <a:r>
              <a:rPr lang="en-US" smtClean="0"/>
              <a:t>Example: Ammonium sulfate</a:t>
            </a:r>
          </a:p>
          <a:p>
            <a:r>
              <a:rPr lang="en-US" smtClean="0"/>
              <a:t>1. Write the formulas for the cation and anion, including CHARGES!</a:t>
            </a:r>
          </a:p>
          <a:p>
            <a:r>
              <a:rPr lang="en-US" smtClean="0"/>
              <a:t>NH4+</a:t>
            </a:r>
          </a:p>
          <a:p>
            <a:r>
              <a:rPr lang="en-US" smtClean="0"/>
              <a:t>SO42-</a:t>
            </a:r>
          </a:p>
          <a:p>
            <a:r>
              <a:rPr lang="en-US" smtClean="0"/>
              <a:t>2. Check to see if charges are balanced. </a:t>
            </a:r>
          </a:p>
          <a:p>
            <a:r>
              <a:rPr lang="en-US" smtClean="0"/>
              <a:t>3. Balance charges , if necessary, using subscripts. Use parentheses if you need more than one of a polyatomic ion.</a:t>
            </a:r>
          </a:p>
          <a:p>
            <a:endParaRPr lang="en-US" smtClean="0"/>
          </a:p>
          <a:p>
            <a:r>
              <a:rPr lang="en-US" smtClean="0"/>
              <a:t>     Not balanced</a:t>
            </a:r>
          </a:p>
          <a:p>
            <a:r>
              <a:rPr lang="en-US" smtClean="0"/>
              <a:t>(        )</a:t>
            </a:r>
          </a:p>
          <a:p>
            <a:r>
              <a:rPr lang="en-US" smtClean="0"/>
              <a:t>2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10831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Writing Ionic Compound Formulas</a:t>
            </a:r>
          </a:p>
          <a:p>
            <a:r>
              <a:rPr lang="en-US" smtClean="0"/>
              <a:t>Example: Iron(III) chloride</a:t>
            </a:r>
          </a:p>
          <a:p>
            <a:r>
              <a:rPr lang="en-US" smtClean="0"/>
              <a:t>1. Write the formulas for the cation and anion, including CHARGES!</a:t>
            </a:r>
          </a:p>
          <a:p>
            <a:r>
              <a:rPr lang="en-US" smtClean="0"/>
              <a:t>Fe3+</a:t>
            </a:r>
          </a:p>
          <a:p>
            <a:r>
              <a:rPr lang="en-US" smtClean="0"/>
              <a:t>Cl-</a:t>
            </a:r>
          </a:p>
          <a:p>
            <a:r>
              <a:rPr lang="en-US" smtClean="0"/>
              <a:t>2. Check to see if charges are balanced. </a:t>
            </a:r>
          </a:p>
          <a:p>
            <a:r>
              <a:rPr lang="en-US" smtClean="0"/>
              <a:t>3. Balance charges , if necessary, using subscripts. Use parentheses if you need more than one of a polyatomic ion.</a:t>
            </a:r>
          </a:p>
          <a:p>
            <a:endParaRPr lang="en-US" smtClean="0"/>
          </a:p>
          <a:p>
            <a:r>
              <a:rPr lang="en-US" smtClean="0"/>
              <a:t>    Not balanced</a:t>
            </a:r>
          </a:p>
          <a:p>
            <a:r>
              <a:rPr lang="en-US" smtClean="0"/>
              <a:t>3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Writing Ionic Compound Formulas</a:t>
            </a:r>
          </a:p>
          <a:p>
            <a:r>
              <a:rPr lang="en-US" smtClean="0"/>
              <a:t>Example: Iron(III) chloride</a:t>
            </a:r>
          </a:p>
          <a:p>
            <a:r>
              <a:rPr lang="en-US" smtClean="0"/>
              <a:t>1. Write the formulas for the cation and anion, including CHARGES!</a:t>
            </a:r>
          </a:p>
          <a:p>
            <a:r>
              <a:rPr lang="en-US" smtClean="0"/>
              <a:t>Fe3+</a:t>
            </a:r>
          </a:p>
          <a:p>
            <a:r>
              <a:rPr lang="en-US" smtClean="0"/>
              <a:t>Cl-</a:t>
            </a:r>
          </a:p>
          <a:p>
            <a:r>
              <a:rPr lang="en-US" smtClean="0"/>
              <a:t>2. Check to see if charges are balanced. </a:t>
            </a:r>
          </a:p>
          <a:p>
            <a:r>
              <a:rPr lang="en-US" smtClean="0"/>
              <a:t>3. Balance charges , if necessary, using subscripts. Use parentheses if you need more than one of a polyatomic ion.</a:t>
            </a:r>
          </a:p>
          <a:p>
            <a:endParaRPr lang="en-US" smtClean="0"/>
          </a:p>
          <a:p>
            <a:r>
              <a:rPr lang="en-US" smtClean="0"/>
              <a:t>    Not balanced</a:t>
            </a:r>
          </a:p>
          <a:p>
            <a:r>
              <a:rPr lang="en-US" smtClean="0"/>
              <a:t>3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54642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Writing Ionic Compound Formulas</a:t>
            </a:r>
          </a:p>
          <a:p>
            <a:r>
              <a:rPr lang="en-US" smtClean="0"/>
              <a:t>Example: Aluminum sulfide</a:t>
            </a:r>
          </a:p>
          <a:p>
            <a:r>
              <a:rPr lang="en-US" smtClean="0"/>
              <a:t>1. Write the formulas for the cation and anion, including CHARGES!</a:t>
            </a:r>
          </a:p>
          <a:p>
            <a:r>
              <a:rPr lang="en-US" smtClean="0"/>
              <a:t>Al3+</a:t>
            </a:r>
          </a:p>
          <a:p>
            <a:r>
              <a:rPr lang="en-US" smtClean="0"/>
              <a:t>S2-</a:t>
            </a:r>
          </a:p>
          <a:p>
            <a:r>
              <a:rPr lang="en-US" smtClean="0"/>
              <a:t>2. Check to see if charges are balanced. </a:t>
            </a:r>
          </a:p>
          <a:p>
            <a:r>
              <a:rPr lang="en-US" smtClean="0"/>
              <a:t>3. Balance charges , if necessary, using subscripts. Use parentheses if you need more than one of a polyatomic ion.</a:t>
            </a:r>
          </a:p>
          <a:p>
            <a:endParaRPr lang="en-US" smtClean="0"/>
          </a:p>
          <a:p>
            <a:r>
              <a:rPr lang="en-US" smtClean="0"/>
              <a:t>    Not balanced</a:t>
            </a:r>
          </a:p>
          <a:p>
            <a:r>
              <a:rPr lang="en-US" smtClean="0"/>
              <a:t>2</a:t>
            </a:r>
          </a:p>
          <a:p>
            <a:r>
              <a:rPr lang="en-US" smtClean="0"/>
              <a:t>3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Writing Ionic Compound Formulas</a:t>
            </a:r>
          </a:p>
          <a:p>
            <a:r>
              <a:rPr lang="en-US" smtClean="0"/>
              <a:t>Example: Aluminum sulfide</a:t>
            </a:r>
          </a:p>
          <a:p>
            <a:r>
              <a:rPr lang="en-US" smtClean="0"/>
              <a:t>1. Write the formulas for the cation and anion, including CHARGES!</a:t>
            </a:r>
          </a:p>
          <a:p>
            <a:r>
              <a:rPr lang="en-US" smtClean="0"/>
              <a:t>Al3+</a:t>
            </a:r>
          </a:p>
          <a:p>
            <a:r>
              <a:rPr lang="en-US" smtClean="0"/>
              <a:t>S2-</a:t>
            </a:r>
          </a:p>
          <a:p>
            <a:r>
              <a:rPr lang="en-US" smtClean="0"/>
              <a:t>2. Check to see if charges are balanced. </a:t>
            </a:r>
          </a:p>
          <a:p>
            <a:r>
              <a:rPr lang="en-US" smtClean="0"/>
              <a:t>3. Balance charges , if necessary, using subscripts. Use parentheses if you need more than one of a polyatomic ion.</a:t>
            </a:r>
          </a:p>
          <a:p>
            <a:endParaRPr lang="en-US" smtClean="0"/>
          </a:p>
          <a:p>
            <a:r>
              <a:rPr lang="en-US" smtClean="0"/>
              <a:t>    Not balanced</a:t>
            </a:r>
          </a:p>
          <a:p>
            <a:r>
              <a:rPr lang="en-US" smtClean="0"/>
              <a:t>2</a:t>
            </a:r>
          </a:p>
          <a:p>
            <a:r>
              <a:rPr lang="en-US" smtClean="0"/>
              <a:t>3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03263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Writing Ionic Compound Formulas</a:t>
            </a:r>
          </a:p>
          <a:p>
            <a:r>
              <a:rPr lang="en-US" smtClean="0"/>
              <a:t>Example: Magnesium carbonate</a:t>
            </a:r>
          </a:p>
          <a:p>
            <a:r>
              <a:rPr lang="en-US" smtClean="0"/>
              <a:t>1. Write the formulas for the cation and anion, including CHARGES!</a:t>
            </a:r>
          </a:p>
          <a:p>
            <a:r>
              <a:rPr lang="en-US" smtClean="0"/>
              <a:t>Mg2+</a:t>
            </a:r>
          </a:p>
          <a:p>
            <a:r>
              <a:rPr lang="en-US" smtClean="0"/>
              <a:t>CO32-</a:t>
            </a:r>
          </a:p>
          <a:p>
            <a:r>
              <a:rPr lang="en-US" smtClean="0"/>
              <a:t>2. Check to see if charges are balanced. </a:t>
            </a:r>
          </a:p>
          <a:p>
            <a:r>
              <a:rPr lang="en-US" smtClean="0"/>
              <a:t>They are balanced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Writing Ionic Compound Formulas</a:t>
            </a:r>
          </a:p>
          <a:p>
            <a:r>
              <a:rPr lang="en-US" smtClean="0"/>
              <a:t>Example: Magnesium carbonate</a:t>
            </a:r>
          </a:p>
          <a:p>
            <a:r>
              <a:rPr lang="en-US" smtClean="0"/>
              <a:t>1. Write the formulas for the cation and anion, including CHARGES!</a:t>
            </a:r>
          </a:p>
          <a:p>
            <a:r>
              <a:rPr lang="en-US" smtClean="0"/>
              <a:t>Mg2+</a:t>
            </a:r>
          </a:p>
          <a:p>
            <a:r>
              <a:rPr lang="en-US" smtClean="0"/>
              <a:t>CO32-</a:t>
            </a:r>
          </a:p>
          <a:p>
            <a:r>
              <a:rPr lang="en-US" smtClean="0"/>
              <a:t>2. Check to see if charges are balanced. </a:t>
            </a:r>
          </a:p>
          <a:p>
            <a:r>
              <a:rPr lang="en-US" smtClean="0"/>
              <a:t>They are balanced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5512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Molecules</a:t>
            </a:r>
          </a:p>
          <a:p>
            <a:r>
              <a:rPr lang="en-US" smtClean="0"/>
              <a:t>Two or more atoms of the same or different elements, covalently bonded together.</a:t>
            </a:r>
          </a:p>
          <a:p>
            <a:r>
              <a:rPr lang="en-US" smtClean="0"/>
              <a:t>Molecules are discrete structures, and their formulas represent each atom present in the molecule.</a:t>
            </a:r>
          </a:p>
          <a:p>
            <a:r>
              <a:rPr lang="en-US" smtClean="0"/>
              <a:t>Pentane, C5H12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Molecules</a:t>
            </a:r>
          </a:p>
          <a:p>
            <a:r>
              <a:rPr lang="en-US" smtClean="0"/>
              <a:t>Two or more atoms of the same or different elements, covalently bonded together.</a:t>
            </a:r>
          </a:p>
          <a:p>
            <a:r>
              <a:rPr lang="en-US" smtClean="0"/>
              <a:t>Molecules are discrete structures, and their formulas represent each atom present in the molecule.</a:t>
            </a:r>
          </a:p>
          <a:p>
            <a:r>
              <a:rPr lang="en-US" smtClean="0"/>
              <a:t>Pentane, C5H12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34875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Writing Ionic Compound Formulas</a:t>
            </a:r>
          </a:p>
          <a:p>
            <a:r>
              <a:rPr lang="en-US" smtClean="0"/>
              <a:t>Example: Zinc hydroxide</a:t>
            </a:r>
          </a:p>
          <a:p>
            <a:r>
              <a:rPr lang="en-US" smtClean="0"/>
              <a:t>1. Write the formulas for the cation and anion, including CHARGES!</a:t>
            </a:r>
          </a:p>
          <a:p>
            <a:r>
              <a:rPr lang="en-US" smtClean="0"/>
              <a:t>Zn2+</a:t>
            </a:r>
          </a:p>
          <a:p>
            <a:r>
              <a:rPr lang="en-US" smtClean="0"/>
              <a:t>OH-</a:t>
            </a:r>
          </a:p>
          <a:p>
            <a:r>
              <a:rPr lang="en-US" smtClean="0"/>
              <a:t>2. Check to see if charges are balanced. </a:t>
            </a:r>
          </a:p>
          <a:p>
            <a:r>
              <a:rPr lang="en-US" smtClean="0"/>
              <a:t>3. Balance charges , if necessary, using subscripts. Use parentheses if you need more than one of a polyatomic ion.</a:t>
            </a:r>
          </a:p>
          <a:p>
            <a:endParaRPr lang="en-US" smtClean="0"/>
          </a:p>
          <a:p>
            <a:r>
              <a:rPr lang="en-US" smtClean="0"/>
              <a:t>Not balanced</a:t>
            </a:r>
          </a:p>
          <a:p>
            <a:r>
              <a:rPr lang="en-US" smtClean="0"/>
              <a:t>(       )</a:t>
            </a:r>
          </a:p>
          <a:p>
            <a:r>
              <a:rPr lang="en-US" smtClean="0"/>
              <a:t>2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Writing Ionic Compound Formulas</a:t>
            </a:r>
          </a:p>
          <a:p>
            <a:r>
              <a:rPr lang="en-US" smtClean="0"/>
              <a:t>Example: Zinc hydroxide</a:t>
            </a:r>
          </a:p>
          <a:p>
            <a:r>
              <a:rPr lang="en-US" smtClean="0"/>
              <a:t>1. Write the formulas for the cation and anion, including CHARGES!</a:t>
            </a:r>
          </a:p>
          <a:p>
            <a:r>
              <a:rPr lang="en-US" smtClean="0"/>
              <a:t>Zn2+</a:t>
            </a:r>
          </a:p>
          <a:p>
            <a:r>
              <a:rPr lang="en-US" smtClean="0"/>
              <a:t>OH-</a:t>
            </a:r>
          </a:p>
          <a:p>
            <a:r>
              <a:rPr lang="en-US" smtClean="0"/>
              <a:t>2. Check to see if charges are balanced. </a:t>
            </a:r>
          </a:p>
          <a:p>
            <a:r>
              <a:rPr lang="en-US" smtClean="0"/>
              <a:t>3. Balance charges , if necessary, using subscripts. Use parentheses if you need more than one of a polyatomic ion.</a:t>
            </a:r>
          </a:p>
          <a:p>
            <a:endParaRPr lang="en-US" smtClean="0"/>
          </a:p>
          <a:p>
            <a:r>
              <a:rPr lang="en-US" smtClean="0"/>
              <a:t>Not balanced</a:t>
            </a:r>
          </a:p>
          <a:p>
            <a:r>
              <a:rPr lang="en-US" smtClean="0"/>
              <a:t>(       )</a:t>
            </a:r>
          </a:p>
          <a:p>
            <a:r>
              <a:rPr lang="en-US" smtClean="0"/>
              <a:t>2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67021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Writing Ionic Compound Formulas</a:t>
            </a:r>
          </a:p>
          <a:p>
            <a:r>
              <a:rPr lang="en-US" smtClean="0"/>
              <a:t>Example: Aluminum phosphate</a:t>
            </a:r>
          </a:p>
          <a:p>
            <a:r>
              <a:rPr lang="en-US" smtClean="0"/>
              <a:t>1. Write the formulas for the cation and anion, including CHARGES!</a:t>
            </a:r>
          </a:p>
          <a:p>
            <a:r>
              <a:rPr lang="en-US" smtClean="0"/>
              <a:t>Al3+</a:t>
            </a:r>
          </a:p>
          <a:p>
            <a:r>
              <a:rPr lang="en-US" smtClean="0"/>
              <a:t>PO43-</a:t>
            </a:r>
          </a:p>
          <a:p>
            <a:r>
              <a:rPr lang="en-US" smtClean="0"/>
              <a:t>2. Check to see if charges are balanced. </a:t>
            </a:r>
          </a:p>
          <a:p>
            <a:r>
              <a:rPr lang="en-US" smtClean="0"/>
              <a:t>They ARE balanced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Writing Ionic Compound Formulas</a:t>
            </a:r>
          </a:p>
          <a:p>
            <a:r>
              <a:rPr lang="en-US" smtClean="0"/>
              <a:t>Example: Aluminum phosphate</a:t>
            </a:r>
          </a:p>
          <a:p>
            <a:r>
              <a:rPr lang="en-US" smtClean="0"/>
              <a:t>1. Write the formulas for the cation and anion, including CHARGES!</a:t>
            </a:r>
          </a:p>
          <a:p>
            <a:r>
              <a:rPr lang="en-US" smtClean="0"/>
              <a:t>Al3+</a:t>
            </a:r>
          </a:p>
          <a:p>
            <a:r>
              <a:rPr lang="en-US" smtClean="0"/>
              <a:t>PO43-</a:t>
            </a:r>
          </a:p>
          <a:p>
            <a:r>
              <a:rPr lang="en-US" smtClean="0"/>
              <a:t>2. Check to see if charges are balanced. </a:t>
            </a:r>
          </a:p>
          <a:p>
            <a:r>
              <a:rPr lang="en-US" smtClean="0"/>
              <a:t>They ARE balanced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97086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Naming Ionic Compounds</a:t>
            </a:r>
          </a:p>
          <a:p>
            <a:r>
              <a:rPr lang="en-US" smtClean="0"/>
              <a:t>Cation first, then anion</a:t>
            </a:r>
          </a:p>
          <a:p>
            <a:r>
              <a:rPr lang="en-US" smtClean="0"/>
              <a:t>Monatomic cation = name of the element</a:t>
            </a:r>
          </a:p>
          <a:p>
            <a:r>
              <a:rPr lang="en-US" smtClean="0"/>
              <a:t>Ca2+ = calcium ion</a:t>
            </a:r>
          </a:p>
          <a:p>
            <a:r>
              <a:rPr lang="en-US" smtClean="0"/>
              <a:t>Monatomic anion   =   root  +  -ide</a:t>
            </a:r>
          </a:p>
          <a:p>
            <a:r>
              <a:rPr lang="en-US" smtClean="0"/>
              <a:t>Cl-  =  chloride</a:t>
            </a:r>
          </a:p>
          <a:p>
            <a:r>
              <a:rPr lang="en-US" smtClean="0"/>
              <a:t>CaCl2  =  calcium chloride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Naming Ionic Compounds</a:t>
            </a:r>
          </a:p>
          <a:p>
            <a:r>
              <a:rPr lang="en-US" smtClean="0"/>
              <a:t>Cation first, then anion</a:t>
            </a:r>
          </a:p>
          <a:p>
            <a:r>
              <a:rPr lang="en-US" smtClean="0"/>
              <a:t>Monatomic cation = name of the element</a:t>
            </a:r>
          </a:p>
          <a:p>
            <a:r>
              <a:rPr lang="en-US" smtClean="0"/>
              <a:t>Ca2+ = calcium ion</a:t>
            </a:r>
          </a:p>
          <a:p>
            <a:r>
              <a:rPr lang="en-US" smtClean="0"/>
              <a:t>Monatomic anion   =   root  +  -ide</a:t>
            </a:r>
          </a:p>
          <a:p>
            <a:r>
              <a:rPr lang="en-US" smtClean="0"/>
              <a:t>Cl-  =  chloride</a:t>
            </a:r>
          </a:p>
          <a:p>
            <a:r>
              <a:rPr lang="en-US" smtClean="0"/>
              <a:t>CaCl2  =  calcium chloride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76061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Naming Ionic Compounds</a:t>
            </a:r>
          </a:p>
          <a:p>
            <a:r>
              <a:rPr lang="en-US" smtClean="0"/>
              <a:t>some metal forms more than one cation</a:t>
            </a:r>
          </a:p>
          <a:p>
            <a:r>
              <a:rPr lang="en-US" smtClean="0"/>
              <a:t>use Roman numeral in name</a:t>
            </a:r>
          </a:p>
          <a:p>
            <a:r>
              <a:rPr lang="en-US" smtClean="0"/>
              <a:t>PbCl2</a:t>
            </a:r>
          </a:p>
          <a:p>
            <a:r>
              <a:rPr lang="en-US" smtClean="0"/>
              <a:t>Pb2+ is cation</a:t>
            </a:r>
          </a:p>
          <a:p>
            <a:r>
              <a:rPr lang="en-US" smtClean="0"/>
              <a:t>PbCl2  =  lead(II) chloride</a:t>
            </a:r>
          </a:p>
          <a:p>
            <a:r>
              <a:rPr lang="en-US" smtClean="0"/>
              <a:t>Metals with multiple oxidation states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Naming Ionic Compounds</a:t>
            </a:r>
          </a:p>
          <a:p>
            <a:r>
              <a:rPr lang="en-US" smtClean="0"/>
              <a:t>some metal forms more than one cation</a:t>
            </a:r>
          </a:p>
          <a:p>
            <a:r>
              <a:rPr lang="en-US" smtClean="0"/>
              <a:t>use Roman numeral in name</a:t>
            </a:r>
          </a:p>
          <a:p>
            <a:r>
              <a:rPr lang="en-US" smtClean="0"/>
              <a:t>PbCl2</a:t>
            </a:r>
          </a:p>
          <a:p>
            <a:r>
              <a:rPr lang="en-US" smtClean="0"/>
              <a:t>Pb2+ is cation</a:t>
            </a:r>
          </a:p>
          <a:p>
            <a:r>
              <a:rPr lang="en-US" smtClean="0"/>
              <a:t>PbCl2  =  lead(II) chloride</a:t>
            </a:r>
          </a:p>
          <a:p>
            <a:r>
              <a:rPr lang="en-US" smtClean="0"/>
              <a:t>Metals with multiple oxidation states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20166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Binary Molecular Compounds</a:t>
            </a:r>
          </a:p>
          <a:p>
            <a:r>
              <a:rPr lang="en-US" smtClean="0"/>
              <a:t>Compounds between two nonmetals</a:t>
            </a:r>
          </a:p>
          <a:p>
            <a:r>
              <a:rPr lang="en-US" smtClean="0"/>
              <a:t>First element in the formula is named first.</a:t>
            </a:r>
          </a:p>
          <a:p>
            <a:r>
              <a:rPr lang="en-US" smtClean="0"/>
              <a:t>Keeps its element name</a:t>
            </a:r>
          </a:p>
          <a:p>
            <a:r>
              <a:rPr lang="en-US" smtClean="0"/>
              <a:t>Gets a prefix if there is a subscript on it</a:t>
            </a:r>
          </a:p>
          <a:p>
            <a:r>
              <a:rPr lang="en-US" smtClean="0"/>
              <a:t>Second element is named second</a:t>
            </a:r>
          </a:p>
          <a:p>
            <a:r>
              <a:rPr lang="en-US" smtClean="0"/>
              <a:t>Use the root of the element name plus the  -ide suffix</a:t>
            </a:r>
          </a:p>
          <a:p>
            <a:r>
              <a:rPr lang="en-US" smtClean="0"/>
              <a:t>Always use a prefix on the second element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Binary Molecular Compounds</a:t>
            </a:r>
          </a:p>
          <a:p>
            <a:r>
              <a:rPr lang="en-US" smtClean="0"/>
              <a:t>Compounds between two nonmetals</a:t>
            </a:r>
          </a:p>
          <a:p>
            <a:r>
              <a:rPr lang="en-US" smtClean="0"/>
              <a:t>First element in the formula is named first.</a:t>
            </a:r>
          </a:p>
          <a:p>
            <a:r>
              <a:rPr lang="en-US" smtClean="0"/>
              <a:t>Keeps its element name</a:t>
            </a:r>
          </a:p>
          <a:p>
            <a:r>
              <a:rPr lang="en-US" smtClean="0"/>
              <a:t>Gets a prefix if there is a subscript on it</a:t>
            </a:r>
          </a:p>
          <a:p>
            <a:r>
              <a:rPr lang="en-US" smtClean="0"/>
              <a:t>Second element is named second</a:t>
            </a:r>
          </a:p>
          <a:p>
            <a:r>
              <a:rPr lang="en-US" smtClean="0"/>
              <a:t>Use the root of the element name plus the  -ide suffix</a:t>
            </a:r>
          </a:p>
          <a:p>
            <a:r>
              <a:rPr lang="en-US" smtClean="0"/>
              <a:t>Always use a prefix on the second element</a:t>
            </a:r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25808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List of Prefixes</a:t>
            </a:r>
          </a:p>
          <a:p>
            <a:r>
              <a:rPr lang="en-US" smtClean="0"/>
              <a:t>1 = mon(o)</a:t>
            </a:r>
          </a:p>
          <a:p>
            <a:r>
              <a:rPr lang="en-US" smtClean="0"/>
              <a:t>2 = di</a:t>
            </a:r>
          </a:p>
          <a:p>
            <a:r>
              <a:rPr lang="en-US" smtClean="0"/>
              <a:t>3 = tri</a:t>
            </a:r>
          </a:p>
          <a:p>
            <a:r>
              <a:rPr lang="en-US" smtClean="0"/>
              <a:t>4 = tetra</a:t>
            </a:r>
          </a:p>
          <a:p>
            <a:r>
              <a:rPr lang="en-US" smtClean="0"/>
              <a:t>5 = penta</a:t>
            </a:r>
          </a:p>
          <a:p>
            <a:r>
              <a:rPr lang="en-US" smtClean="0"/>
              <a:t>6 = hexa</a:t>
            </a:r>
          </a:p>
          <a:p>
            <a:r>
              <a:rPr lang="en-US" smtClean="0"/>
              <a:t>7 = hepta</a:t>
            </a:r>
          </a:p>
          <a:p>
            <a:r>
              <a:rPr lang="en-US" smtClean="0"/>
              <a:t>8 = octa</a:t>
            </a:r>
          </a:p>
          <a:p>
            <a:r>
              <a:rPr lang="en-US" smtClean="0"/>
              <a:t>9 = nona</a:t>
            </a:r>
          </a:p>
          <a:p>
            <a:r>
              <a:rPr lang="en-US" smtClean="0"/>
              <a:t>10 = deka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List of Prefixes</a:t>
            </a:r>
          </a:p>
          <a:p>
            <a:r>
              <a:rPr lang="en-US" smtClean="0"/>
              <a:t>1 = mon(o)</a:t>
            </a:r>
          </a:p>
          <a:p>
            <a:r>
              <a:rPr lang="en-US" smtClean="0"/>
              <a:t>2 = di</a:t>
            </a:r>
          </a:p>
          <a:p>
            <a:r>
              <a:rPr lang="en-US" smtClean="0"/>
              <a:t>3 = tri</a:t>
            </a:r>
          </a:p>
          <a:p>
            <a:r>
              <a:rPr lang="en-US" smtClean="0"/>
              <a:t>4 = tetra</a:t>
            </a:r>
          </a:p>
          <a:p>
            <a:r>
              <a:rPr lang="en-US" smtClean="0"/>
              <a:t>5 = penta</a:t>
            </a:r>
          </a:p>
          <a:p>
            <a:r>
              <a:rPr lang="en-US" smtClean="0"/>
              <a:t>6 = hexa</a:t>
            </a:r>
          </a:p>
          <a:p>
            <a:r>
              <a:rPr lang="en-US" smtClean="0"/>
              <a:t>7 = hepta</a:t>
            </a:r>
          </a:p>
          <a:p>
            <a:r>
              <a:rPr lang="en-US" smtClean="0"/>
              <a:t>8 = octa</a:t>
            </a:r>
          </a:p>
          <a:p>
            <a:r>
              <a:rPr lang="en-US" smtClean="0"/>
              <a:t>9 = nona</a:t>
            </a:r>
          </a:p>
          <a:p>
            <a:r>
              <a:rPr lang="en-US" smtClean="0"/>
              <a:t>10 = deka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4485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Naming Binary Compounds</a:t>
            </a:r>
          </a:p>
          <a:p>
            <a:r>
              <a:rPr lang="en-US" smtClean="0"/>
              <a:t>P2O5  =</a:t>
            </a:r>
          </a:p>
          <a:p>
            <a:r>
              <a:rPr lang="en-US" smtClean="0"/>
              <a:t>CO2  =</a:t>
            </a:r>
          </a:p>
          <a:p>
            <a:r>
              <a:rPr lang="en-US" smtClean="0"/>
              <a:t>CO  =</a:t>
            </a:r>
          </a:p>
          <a:p>
            <a:r>
              <a:rPr lang="en-US" smtClean="0"/>
              <a:t>N2O  =</a:t>
            </a:r>
          </a:p>
          <a:p>
            <a:r>
              <a:rPr lang="en-US" smtClean="0"/>
              <a:t>diphosphorus pentoxide</a:t>
            </a:r>
          </a:p>
          <a:p>
            <a:r>
              <a:rPr lang="en-US" smtClean="0"/>
              <a:t>carbon dioxide</a:t>
            </a:r>
          </a:p>
          <a:p>
            <a:r>
              <a:rPr lang="en-US" smtClean="0"/>
              <a:t>carbon monoxide</a:t>
            </a:r>
          </a:p>
          <a:p>
            <a:r>
              <a:rPr lang="en-US" smtClean="0"/>
              <a:t>dinitrogen monoxide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Naming Binary Compounds</a:t>
            </a:r>
          </a:p>
          <a:p>
            <a:r>
              <a:rPr lang="en-US" smtClean="0"/>
              <a:t>P2O5  =</a:t>
            </a:r>
          </a:p>
          <a:p>
            <a:r>
              <a:rPr lang="en-US" smtClean="0"/>
              <a:t>CO2  =</a:t>
            </a:r>
          </a:p>
          <a:p>
            <a:r>
              <a:rPr lang="en-US" smtClean="0"/>
              <a:t>CO  =</a:t>
            </a:r>
          </a:p>
          <a:p>
            <a:r>
              <a:rPr lang="en-US" smtClean="0"/>
              <a:t>N2O  =</a:t>
            </a:r>
          </a:p>
          <a:p>
            <a:r>
              <a:rPr lang="en-US" smtClean="0"/>
              <a:t>diphosphorus pentoxide</a:t>
            </a:r>
          </a:p>
          <a:p>
            <a:r>
              <a:rPr lang="en-US" smtClean="0"/>
              <a:t>carbon dioxide</a:t>
            </a:r>
          </a:p>
          <a:p>
            <a:r>
              <a:rPr lang="en-US" smtClean="0"/>
              <a:t>carbon monoxide</a:t>
            </a:r>
          </a:p>
          <a:p>
            <a:r>
              <a:rPr lang="en-US" smtClean="0"/>
              <a:t>dinitrogen monoxide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83107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Practice – Write the Formula</a:t>
            </a:r>
          </a:p>
          <a:p>
            <a:r>
              <a:rPr lang="en-US" smtClean="0"/>
              <a:t>Check next slide for answers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Practice – Write the Formula</a:t>
            </a:r>
          </a:p>
          <a:p>
            <a:r>
              <a:rPr lang="en-US" smtClean="0"/>
              <a:t>Check next slide for answers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96429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Answers – Write the Formula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Answers – Write the Formula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20066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Practice – Name the Compounds</a:t>
            </a:r>
          </a:p>
          <a:p>
            <a:r>
              <a:rPr lang="en-US" smtClean="0"/>
              <a:t>Check next slide for answers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Practice – Name the Compounds</a:t>
            </a:r>
          </a:p>
          <a:p>
            <a:r>
              <a:rPr lang="en-US" smtClean="0"/>
              <a:t>Check next slide for answers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9455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Covalent Network Substances</a:t>
            </a:r>
          </a:p>
          <a:p>
            <a:r>
              <a:rPr lang="en-US" smtClean="0"/>
              <a:t>Covalent network substances have covalently bonded atoms, but do not have discrete formulas.</a:t>
            </a:r>
          </a:p>
          <a:p>
            <a:r>
              <a:rPr lang="en-US" smtClean="0"/>
              <a:t>Why Not??</a:t>
            </a:r>
          </a:p>
          <a:p>
            <a:r>
              <a:rPr lang="en-US" smtClean="0"/>
              <a:t>Graphene – carbon allotrope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Covalent Network Substances</a:t>
            </a:r>
          </a:p>
          <a:p>
            <a:r>
              <a:rPr lang="en-US" smtClean="0"/>
              <a:t>Covalent network substances have covalently bonded atoms, but do not have discrete formulas.</a:t>
            </a:r>
          </a:p>
          <a:p>
            <a:r>
              <a:rPr lang="en-US" smtClean="0"/>
              <a:t>Why Not??</a:t>
            </a:r>
          </a:p>
          <a:p>
            <a:r>
              <a:rPr lang="en-US" smtClean="0"/>
              <a:t>Graphene – carbon allotrope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67575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Answers – Name the Compounds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Answers – Name the Compounds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5832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Ions</a:t>
            </a:r>
          </a:p>
          <a:p>
            <a:r>
              <a:rPr lang="en-US" smtClean="0"/>
              <a:t>Cation:  A positive ion</a:t>
            </a:r>
          </a:p>
          <a:p>
            <a:r>
              <a:rPr lang="en-US" smtClean="0"/>
              <a:t>Mg2+, NH4+</a:t>
            </a:r>
          </a:p>
          <a:p>
            <a:r>
              <a:rPr lang="en-US" smtClean="0"/>
              <a:t>Anion:  A negative ion</a:t>
            </a:r>
          </a:p>
          <a:p>
            <a:r>
              <a:rPr lang="en-US" smtClean="0"/>
              <a:t>Cl-, SO42-</a:t>
            </a:r>
          </a:p>
          <a:p>
            <a:r>
              <a:rPr lang="en-US" smtClean="0"/>
              <a:t>Ionic Bonding:  Force of attraction between oppositely charged ions.</a:t>
            </a:r>
          </a:p>
          <a:p>
            <a:r>
              <a:rPr lang="en-US" smtClean="0"/>
              <a:t>Ionic compounds form crystals, so their formulas are written empirically (lowest whole number ratio of ions).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Ions</a:t>
            </a:r>
          </a:p>
          <a:p>
            <a:r>
              <a:rPr lang="en-US" smtClean="0"/>
              <a:t>Cation:  A positive ion</a:t>
            </a:r>
          </a:p>
          <a:p>
            <a:r>
              <a:rPr lang="en-US" smtClean="0"/>
              <a:t>Mg2+, NH4+</a:t>
            </a:r>
          </a:p>
          <a:p>
            <a:r>
              <a:rPr lang="en-US" smtClean="0"/>
              <a:t>Anion:  A negative ion</a:t>
            </a:r>
          </a:p>
          <a:p>
            <a:r>
              <a:rPr lang="en-US" smtClean="0"/>
              <a:t>Cl-, SO42-</a:t>
            </a:r>
          </a:p>
          <a:p>
            <a:r>
              <a:rPr lang="en-US" smtClean="0"/>
              <a:t>Ionic Bonding:  Force of attraction between oppositely charged ions.</a:t>
            </a:r>
          </a:p>
          <a:p>
            <a:r>
              <a:rPr lang="en-US" smtClean="0"/>
              <a:t>Ionic compounds form crystals, so their formulas are written empirically (lowest whole number ratio of ions).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6335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Predicting Ionic Charges</a:t>
            </a:r>
          </a:p>
          <a:p>
            <a:r>
              <a:rPr lang="en-US" smtClean="0"/>
              <a:t>Group 1: Lose 1 electron to form 1+ ions</a:t>
            </a:r>
          </a:p>
          <a:p>
            <a:endParaRPr lang="en-US" smtClean="0"/>
          </a:p>
          <a:p>
            <a:r>
              <a:rPr lang="en-US" smtClean="0"/>
              <a:t>H+</a:t>
            </a:r>
          </a:p>
          <a:p>
            <a:r>
              <a:rPr lang="en-US" smtClean="0"/>
              <a:t>Li+</a:t>
            </a:r>
          </a:p>
          <a:p>
            <a:r>
              <a:rPr lang="en-US" smtClean="0"/>
              <a:t>Na+</a:t>
            </a:r>
          </a:p>
          <a:p>
            <a:r>
              <a:rPr lang="en-US" smtClean="0"/>
              <a:t>K+</a:t>
            </a:r>
          </a:p>
          <a:p>
            <a:r>
              <a:rPr lang="en-US" smtClean="0"/>
              <a:t>Rb+</a:t>
            </a:r>
          </a:p>
          <a:p>
            <a:r>
              <a:rPr lang="en-US" smtClean="0"/>
              <a:t>Cs+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Predicting Ionic Charges</a:t>
            </a:r>
          </a:p>
          <a:p>
            <a:r>
              <a:rPr lang="en-US" smtClean="0"/>
              <a:t>Group 1: Lose 1 electron to form 1+ ions</a:t>
            </a:r>
          </a:p>
          <a:p>
            <a:endParaRPr lang="en-US" smtClean="0"/>
          </a:p>
          <a:p>
            <a:r>
              <a:rPr lang="en-US" smtClean="0"/>
              <a:t>H+</a:t>
            </a:r>
          </a:p>
          <a:p>
            <a:r>
              <a:rPr lang="en-US" smtClean="0"/>
              <a:t>Li+</a:t>
            </a:r>
          </a:p>
          <a:p>
            <a:r>
              <a:rPr lang="en-US" smtClean="0"/>
              <a:t>Na+</a:t>
            </a:r>
          </a:p>
          <a:p>
            <a:r>
              <a:rPr lang="en-US" smtClean="0"/>
              <a:t>K+</a:t>
            </a:r>
          </a:p>
          <a:p>
            <a:r>
              <a:rPr lang="en-US" smtClean="0"/>
              <a:t>Rb+</a:t>
            </a:r>
          </a:p>
          <a:p>
            <a:r>
              <a:rPr lang="en-US" smtClean="0"/>
              <a:t>Cs+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3846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Predicting Ionic Charges</a:t>
            </a:r>
          </a:p>
          <a:p>
            <a:r>
              <a:rPr lang="en-US" smtClean="0"/>
              <a:t>Group 2: Loses 2 electrons to form 2+ ions</a:t>
            </a:r>
          </a:p>
          <a:p>
            <a:endParaRPr lang="en-US" smtClean="0"/>
          </a:p>
          <a:p>
            <a:r>
              <a:rPr lang="en-US" smtClean="0"/>
              <a:t>Be2+</a:t>
            </a:r>
          </a:p>
          <a:p>
            <a:r>
              <a:rPr lang="en-US" smtClean="0"/>
              <a:t>Mg2+</a:t>
            </a:r>
          </a:p>
          <a:p>
            <a:r>
              <a:rPr lang="en-US" smtClean="0"/>
              <a:t>Ca2+</a:t>
            </a:r>
          </a:p>
          <a:p>
            <a:r>
              <a:rPr lang="en-US" smtClean="0"/>
              <a:t>Sr2+</a:t>
            </a:r>
          </a:p>
          <a:p>
            <a:r>
              <a:rPr lang="en-US" smtClean="0"/>
              <a:t>Ba2+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Predicting Ionic Charges</a:t>
            </a:r>
          </a:p>
          <a:p>
            <a:r>
              <a:rPr lang="en-US" smtClean="0"/>
              <a:t>Group 2: Loses 2 electrons to form 2+ ions</a:t>
            </a:r>
          </a:p>
          <a:p>
            <a:endParaRPr lang="en-US" smtClean="0"/>
          </a:p>
          <a:p>
            <a:r>
              <a:rPr lang="en-US" smtClean="0"/>
              <a:t>Be2+</a:t>
            </a:r>
          </a:p>
          <a:p>
            <a:r>
              <a:rPr lang="en-US" smtClean="0"/>
              <a:t>Mg2+</a:t>
            </a:r>
          </a:p>
          <a:p>
            <a:r>
              <a:rPr lang="en-US" smtClean="0"/>
              <a:t>Ca2+</a:t>
            </a:r>
          </a:p>
          <a:p>
            <a:r>
              <a:rPr lang="en-US" smtClean="0"/>
              <a:t>Sr2+</a:t>
            </a:r>
          </a:p>
          <a:p>
            <a:r>
              <a:rPr lang="en-US" smtClean="0"/>
              <a:t>Ba2+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448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Predicting Ionic Charges</a:t>
            </a:r>
          </a:p>
          <a:p>
            <a:r>
              <a:rPr lang="en-US" smtClean="0"/>
              <a:t>Group 13: Loses 3 </a:t>
            </a:r>
          </a:p>
          <a:p>
            <a:r>
              <a:rPr lang="en-US" smtClean="0"/>
              <a:t>electrons to form </a:t>
            </a:r>
          </a:p>
          <a:p>
            <a:r>
              <a:rPr lang="en-US" smtClean="0"/>
              <a:t>3+ ions</a:t>
            </a:r>
          </a:p>
          <a:p>
            <a:endParaRPr lang="en-US" smtClean="0"/>
          </a:p>
          <a:p>
            <a:r>
              <a:rPr lang="en-US" smtClean="0"/>
              <a:t>             </a:t>
            </a:r>
          </a:p>
          <a:p>
            <a:r>
              <a:rPr lang="en-US" smtClean="0"/>
              <a:t>B3+</a:t>
            </a:r>
          </a:p>
          <a:p>
            <a:r>
              <a:rPr lang="en-US" smtClean="0"/>
              <a:t>Al3+</a:t>
            </a:r>
          </a:p>
          <a:p>
            <a:r>
              <a:rPr lang="en-US" smtClean="0"/>
              <a:t>Ga3+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Predicting Ionic Charges</a:t>
            </a:r>
          </a:p>
          <a:p>
            <a:r>
              <a:rPr lang="en-US" smtClean="0"/>
              <a:t>Group 13: Loses 3 </a:t>
            </a:r>
          </a:p>
          <a:p>
            <a:r>
              <a:rPr lang="en-US" smtClean="0"/>
              <a:t>electrons to form </a:t>
            </a:r>
          </a:p>
          <a:p>
            <a:r>
              <a:rPr lang="en-US" smtClean="0"/>
              <a:t>3+ ions</a:t>
            </a:r>
          </a:p>
          <a:p>
            <a:endParaRPr lang="en-US" smtClean="0"/>
          </a:p>
          <a:p>
            <a:r>
              <a:rPr lang="en-US" smtClean="0"/>
              <a:t>             </a:t>
            </a:r>
          </a:p>
          <a:p>
            <a:r>
              <a:rPr lang="en-US" smtClean="0"/>
              <a:t>B3+</a:t>
            </a:r>
          </a:p>
          <a:p>
            <a:r>
              <a:rPr lang="en-US" smtClean="0"/>
              <a:t>Al3+</a:t>
            </a:r>
          </a:p>
          <a:p>
            <a:r>
              <a:rPr lang="en-US" smtClean="0"/>
              <a:t>Ga3+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318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Predicting Ionic Charges</a:t>
            </a:r>
          </a:p>
          <a:p>
            <a:r>
              <a:rPr lang="en-US" smtClean="0"/>
              <a:t>Group 14:</a:t>
            </a:r>
          </a:p>
          <a:p>
            <a:r>
              <a:rPr lang="en-US" smtClean="0"/>
              <a:t>             Loses 4 </a:t>
            </a:r>
          </a:p>
          <a:p>
            <a:r>
              <a:rPr lang="en-US" smtClean="0"/>
              <a:t>electrons or gains </a:t>
            </a:r>
          </a:p>
          <a:p>
            <a:r>
              <a:rPr lang="en-US" smtClean="0"/>
              <a:t>4 electrons</a:t>
            </a:r>
          </a:p>
          <a:p>
            <a:r>
              <a:rPr lang="en-US" smtClean="0"/>
              <a:t>Caution! C22- and C4- are both called carbide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Predicting Ionic Charges</a:t>
            </a:r>
          </a:p>
          <a:p>
            <a:r>
              <a:rPr lang="en-US" smtClean="0"/>
              <a:t>Group 14:</a:t>
            </a:r>
          </a:p>
          <a:p>
            <a:r>
              <a:rPr lang="en-US" smtClean="0"/>
              <a:t>             Loses 4 </a:t>
            </a:r>
          </a:p>
          <a:p>
            <a:r>
              <a:rPr lang="en-US" smtClean="0"/>
              <a:t>electrons or gains </a:t>
            </a:r>
          </a:p>
          <a:p>
            <a:r>
              <a:rPr lang="en-US" smtClean="0"/>
              <a:t>4 electrons</a:t>
            </a:r>
          </a:p>
          <a:p>
            <a:r>
              <a:rPr lang="en-US" smtClean="0"/>
              <a:t>Caution! C22- and C4- are both called carbide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9983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Predicting Ionic Charges</a:t>
            </a:r>
          </a:p>
          <a:p>
            <a:r>
              <a:rPr lang="en-US" smtClean="0"/>
              <a:t>Group 15:</a:t>
            </a:r>
          </a:p>
          <a:p>
            <a:r>
              <a:rPr lang="en-US" smtClean="0"/>
              <a:t>             Gains 3 </a:t>
            </a:r>
          </a:p>
          <a:p>
            <a:r>
              <a:rPr lang="en-US" smtClean="0"/>
              <a:t>electrons to form </a:t>
            </a:r>
          </a:p>
          <a:p>
            <a:r>
              <a:rPr lang="en-US" smtClean="0"/>
              <a:t>3- ions</a:t>
            </a:r>
          </a:p>
          <a:p>
            <a:r>
              <a:rPr lang="en-US" smtClean="0"/>
              <a:t>N3-</a:t>
            </a:r>
          </a:p>
          <a:p>
            <a:r>
              <a:rPr lang="en-US" smtClean="0"/>
              <a:t>P3-</a:t>
            </a:r>
          </a:p>
          <a:p>
            <a:r>
              <a:rPr lang="en-US" smtClean="0"/>
              <a:t>As3-</a:t>
            </a:r>
          </a:p>
          <a:p>
            <a:r>
              <a:rPr lang="en-US" smtClean="0"/>
              <a:t>Nitride</a:t>
            </a:r>
          </a:p>
          <a:p>
            <a:r>
              <a:rPr lang="en-US" smtClean="0"/>
              <a:t>Phosphide</a:t>
            </a:r>
          </a:p>
          <a:p>
            <a:r>
              <a:rPr lang="en-US" smtClean="0"/>
              <a:t>Arsenide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Predicting Ionic Charges</a:t>
            </a:r>
          </a:p>
          <a:p>
            <a:r>
              <a:rPr lang="en-US" smtClean="0"/>
              <a:t>Group 15:</a:t>
            </a:r>
          </a:p>
          <a:p>
            <a:r>
              <a:rPr lang="en-US" smtClean="0"/>
              <a:t>             Gains 3 </a:t>
            </a:r>
          </a:p>
          <a:p>
            <a:r>
              <a:rPr lang="en-US" smtClean="0"/>
              <a:t>electrons to form </a:t>
            </a:r>
          </a:p>
          <a:p>
            <a:r>
              <a:rPr lang="en-US" smtClean="0"/>
              <a:t>3- ions</a:t>
            </a:r>
          </a:p>
          <a:p>
            <a:r>
              <a:rPr lang="en-US" smtClean="0"/>
              <a:t>N3-</a:t>
            </a:r>
          </a:p>
          <a:p>
            <a:r>
              <a:rPr lang="en-US" smtClean="0"/>
              <a:t>P3-</a:t>
            </a:r>
          </a:p>
          <a:p>
            <a:r>
              <a:rPr lang="en-US" smtClean="0"/>
              <a:t>As3-</a:t>
            </a:r>
          </a:p>
          <a:p>
            <a:r>
              <a:rPr lang="en-US" smtClean="0"/>
              <a:t>Nitride</a:t>
            </a:r>
          </a:p>
          <a:p>
            <a:r>
              <a:rPr lang="en-US" smtClean="0"/>
              <a:t>Phosphide</a:t>
            </a:r>
          </a:p>
          <a:p>
            <a:r>
              <a:rPr lang="en-US" smtClean="0"/>
              <a:t>Arsenide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9454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5E72EA-AC38-4DBC-ACE2-46835A3C8AF4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EDDD12-B43E-49FF-8327-ACF7FF7B3824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3EC053-C628-4E1F-9EB4-6BCE5101530F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9B20D7-B492-4C56-A475-582259B0E820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301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4C74831-5E6D-4F0A-8070-26A54ABD1525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FFBCC7-0497-4945-B12B-C7C23CC9E17E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CC3E86-F23E-4452-BD4D-C6CCAEA72028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D04C91-46B0-47CC-BEF1-4988FFD4D1CC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5D0B90-7AE6-486D-BC38-F61C0200494C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B34E71-AE87-49C4-8CAF-BFCF7F3F66B8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B5038F-8F87-43F7-86DD-A883FDEF27D6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1D4676-503D-4FB7-9CAA-0825005D024F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6C29CA-8BC5-41B6-8204-9EEDE39891C5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3D8F5E-7024-4890-A51C-DC01E0415004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5B8DBC-24C4-48BD-B5C1-A7859213B1DB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61CFA4-8075-4EA0-A682-85CA18295FAA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57E7BF-457C-4BE0-874C-B9E24E4F97D4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40CEBC-63B1-468A-8EFF-205496043266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40CC2A-7312-4084-874F-46BD064D25D6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676BC9-DD38-432F-A663-887AB822CB17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A70EA2-C8C4-4FF0-A1A5-27D6DF4D0412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3E1964-8B72-4EF0-ADFD-246D33F6223C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5583C5EB-D8B5-430B-B033-905C752E9817}" type="slidenum">
              <a:rPr lang="en-US"/>
              <a:pPr/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98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19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199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6F435845-91E5-4C9C-BB0B-7A99CF87331A}" type="slidenum">
              <a:rPr lang="en-US"/>
              <a:pPr/>
              <a:t>‹№›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1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6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http://www.lab-initio.com/screen_res/nz08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609600"/>
            <a:ext cx="7391400" cy="6076366"/>
          </a:xfrm>
          <a:prstGeom prst="rect">
            <a:avLst/>
          </a:prstGeom>
          <a:noFill/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0"/>
            <a:ext cx="8153400" cy="914400"/>
          </a:xfrm>
        </p:spPr>
        <p:txBody>
          <a:bodyPr/>
          <a:lstStyle/>
          <a:p>
            <a:r>
              <a:rPr lang="en-US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Molecules and </a:t>
            </a:r>
            <a:r>
              <a:rPr lang="en-US" sz="4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Ions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275907" y="6581001"/>
            <a:ext cx="28680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dirty="0" smtClean="0"/>
              <a:t>Image courtesy of www.lab-initio.com</a:t>
            </a:r>
            <a:endParaRPr lang="en-US" sz="1200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76200"/>
            <a:ext cx="7772400" cy="685800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Predicting Ionic Charges</a:t>
            </a:r>
          </a:p>
        </p:txBody>
      </p:sp>
      <p:pic>
        <p:nvPicPr>
          <p:cNvPr id="15363" name="Picture 3" descr="periodi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2286000"/>
            <a:ext cx="8137525" cy="3382963"/>
          </a:xfrm>
          <a:prstGeom prst="rect">
            <a:avLst/>
          </a:prstGeom>
          <a:noFill/>
        </p:spPr>
      </p:pic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5105400" y="838200"/>
            <a:ext cx="3510898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u="sng" dirty="0">
                <a:solidFill>
                  <a:srgbClr val="000000"/>
                </a:solidFill>
              </a:rPr>
              <a:t>Group 16</a:t>
            </a:r>
            <a:r>
              <a:rPr lang="en-US" b="1" dirty="0" smtClean="0">
                <a:solidFill>
                  <a:srgbClr val="000000"/>
                </a:solidFill>
              </a:rPr>
              <a:t>: Gains 2 </a:t>
            </a:r>
          </a:p>
          <a:p>
            <a:r>
              <a:rPr lang="en-US" b="1" dirty="0" smtClean="0">
                <a:solidFill>
                  <a:srgbClr val="000000"/>
                </a:solidFill>
              </a:rPr>
              <a:t>electrons to form 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2-</a:t>
            </a:r>
            <a:r>
              <a:rPr lang="en-US" b="1" dirty="0" smtClean="0">
                <a:solidFill>
                  <a:srgbClr val="000000"/>
                </a:solidFill>
              </a:rPr>
              <a:t> ions</a:t>
            </a:r>
          </a:p>
          <a:p>
            <a:endParaRPr lang="en-US" sz="2800" b="1" dirty="0">
              <a:solidFill>
                <a:srgbClr val="000000"/>
              </a:solidFill>
            </a:endParaRPr>
          </a:p>
        </p:txBody>
      </p:sp>
      <p:sp>
        <p:nvSpPr>
          <p:cNvPr id="15365" name="Line 5"/>
          <p:cNvSpPr>
            <a:spLocks noChangeShapeType="1"/>
          </p:cNvSpPr>
          <p:nvPr/>
        </p:nvSpPr>
        <p:spPr bwMode="auto">
          <a:xfrm>
            <a:off x="6781800" y="1371600"/>
            <a:ext cx="685800" cy="1600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1898650" y="776288"/>
            <a:ext cx="7635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</a:t>
            </a:r>
            <a:r>
              <a:rPr lang="en-US" sz="2800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2-</a:t>
            </a:r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1998663" y="1295400"/>
            <a:ext cx="7254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</a:t>
            </a:r>
            <a:r>
              <a:rPr lang="en-US" sz="2800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2-</a:t>
            </a:r>
          </a:p>
        </p:txBody>
      </p:sp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1752600" y="1752600"/>
            <a:ext cx="9239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Se</a:t>
            </a:r>
            <a:r>
              <a:rPr lang="en-US" sz="2800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2-</a:t>
            </a:r>
          </a:p>
        </p:txBody>
      </p:sp>
      <p:sp>
        <p:nvSpPr>
          <p:cNvPr id="15370" name="Rectangle 10"/>
          <p:cNvSpPr>
            <a:spLocks noChangeArrowheads="1"/>
          </p:cNvSpPr>
          <p:nvPr/>
        </p:nvSpPr>
        <p:spPr bwMode="auto">
          <a:xfrm>
            <a:off x="7239000" y="2895600"/>
            <a:ext cx="457200" cy="21336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71" name="Text Box 11"/>
          <p:cNvSpPr txBox="1">
            <a:spLocks noChangeArrowheads="1"/>
          </p:cNvSpPr>
          <p:nvPr/>
        </p:nvSpPr>
        <p:spPr bwMode="auto">
          <a:xfrm>
            <a:off x="2743200" y="762000"/>
            <a:ext cx="119616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006600"/>
                </a:solidFill>
              </a:rPr>
              <a:t>Oxide</a:t>
            </a:r>
          </a:p>
        </p:txBody>
      </p:sp>
      <p:sp>
        <p:nvSpPr>
          <p:cNvPr id="15372" name="Text Box 12"/>
          <p:cNvSpPr txBox="1">
            <a:spLocks noChangeArrowheads="1"/>
          </p:cNvSpPr>
          <p:nvPr/>
        </p:nvSpPr>
        <p:spPr bwMode="auto">
          <a:xfrm>
            <a:off x="2738438" y="1295400"/>
            <a:ext cx="141256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006600"/>
                </a:solidFill>
              </a:rPr>
              <a:t>Sulfide</a:t>
            </a:r>
          </a:p>
        </p:txBody>
      </p:sp>
      <p:sp>
        <p:nvSpPr>
          <p:cNvPr id="15373" name="Text Box 13"/>
          <p:cNvSpPr txBox="1">
            <a:spLocks noChangeArrowheads="1"/>
          </p:cNvSpPr>
          <p:nvPr/>
        </p:nvSpPr>
        <p:spPr bwMode="auto">
          <a:xfrm>
            <a:off x="2743200" y="1752600"/>
            <a:ext cx="163217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 err="1">
                <a:solidFill>
                  <a:srgbClr val="006600"/>
                </a:solidFill>
              </a:rPr>
              <a:t>Selenide</a:t>
            </a:r>
            <a:endParaRPr lang="en-US" sz="2800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76200"/>
            <a:ext cx="7772400" cy="685800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Predicting Ionic Charges</a:t>
            </a:r>
          </a:p>
        </p:txBody>
      </p:sp>
      <p:pic>
        <p:nvPicPr>
          <p:cNvPr id="16387" name="Picture 3" descr="periodi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2362200"/>
            <a:ext cx="8137525" cy="3382963"/>
          </a:xfrm>
          <a:prstGeom prst="rect">
            <a:avLst/>
          </a:prstGeom>
          <a:noFill/>
        </p:spPr>
      </p:pic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5105400" y="838200"/>
            <a:ext cx="36576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800" b="1" u="sng" dirty="0" smtClean="0">
                <a:solidFill>
                  <a:srgbClr val="000000"/>
                </a:solidFill>
              </a:rPr>
              <a:t>Group 17</a:t>
            </a:r>
            <a:r>
              <a:rPr lang="en-US" sz="2800" b="1" dirty="0" smtClean="0">
                <a:solidFill>
                  <a:srgbClr val="000000"/>
                </a:solidFill>
              </a:rPr>
              <a:t>: </a:t>
            </a:r>
            <a:r>
              <a:rPr lang="en-US" b="1" dirty="0" smtClean="0">
                <a:solidFill>
                  <a:srgbClr val="000000"/>
                </a:solidFill>
              </a:rPr>
              <a:t>Gains 1 </a:t>
            </a:r>
          </a:p>
          <a:p>
            <a:r>
              <a:rPr lang="en-US" b="1" dirty="0" smtClean="0">
                <a:solidFill>
                  <a:srgbClr val="000000"/>
                </a:solidFill>
              </a:rPr>
              <a:t>electron to form 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1-</a:t>
            </a:r>
            <a:r>
              <a:rPr lang="en-US" b="1" dirty="0" smtClean="0">
                <a:solidFill>
                  <a:srgbClr val="000000"/>
                </a:solidFill>
              </a:rPr>
              <a:t> ions</a:t>
            </a:r>
          </a:p>
          <a:p>
            <a:endParaRPr lang="en-US" sz="2800" dirty="0">
              <a:solidFill>
                <a:srgbClr val="00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6389" name="Line 5"/>
          <p:cNvSpPr>
            <a:spLocks noChangeShapeType="1"/>
          </p:cNvSpPr>
          <p:nvPr/>
        </p:nvSpPr>
        <p:spPr bwMode="auto">
          <a:xfrm>
            <a:off x="6477000" y="1295400"/>
            <a:ext cx="1524000" cy="1676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2362200" y="990600"/>
            <a:ext cx="6953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</a:t>
            </a:r>
            <a:r>
              <a:rPr lang="en-US" sz="2800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1-</a:t>
            </a:r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2286000" y="1676400"/>
            <a:ext cx="7969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Cl</a:t>
            </a:r>
            <a:r>
              <a:rPr lang="en-US" sz="2800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1-</a:t>
            </a:r>
          </a:p>
        </p:txBody>
      </p:sp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2209800" y="2362200"/>
            <a:ext cx="8747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Br</a:t>
            </a:r>
            <a:r>
              <a:rPr lang="en-US" sz="2800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1-</a:t>
            </a:r>
          </a:p>
        </p:txBody>
      </p:sp>
      <p:sp>
        <p:nvSpPr>
          <p:cNvPr id="16394" name="Rectangle 10"/>
          <p:cNvSpPr>
            <a:spLocks noChangeArrowheads="1"/>
          </p:cNvSpPr>
          <p:nvPr/>
        </p:nvSpPr>
        <p:spPr bwMode="auto">
          <a:xfrm>
            <a:off x="7696200" y="2971800"/>
            <a:ext cx="381000" cy="21336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395" name="Text Box 11"/>
          <p:cNvSpPr txBox="1">
            <a:spLocks noChangeArrowheads="1"/>
          </p:cNvSpPr>
          <p:nvPr/>
        </p:nvSpPr>
        <p:spPr bwMode="auto">
          <a:xfrm>
            <a:off x="3200400" y="990600"/>
            <a:ext cx="156164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006600"/>
                </a:solidFill>
              </a:rPr>
              <a:t>Fluoride</a:t>
            </a:r>
          </a:p>
        </p:txBody>
      </p:sp>
      <p:sp>
        <p:nvSpPr>
          <p:cNvPr id="16396" name="Text Box 12"/>
          <p:cNvSpPr txBox="1">
            <a:spLocks noChangeArrowheads="1"/>
          </p:cNvSpPr>
          <p:nvPr/>
        </p:nvSpPr>
        <p:spPr bwMode="auto">
          <a:xfrm>
            <a:off x="3200400" y="1676400"/>
            <a:ext cx="158729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006600"/>
                </a:solidFill>
              </a:rPr>
              <a:t>Chloride</a:t>
            </a:r>
          </a:p>
        </p:txBody>
      </p:sp>
      <p:sp>
        <p:nvSpPr>
          <p:cNvPr id="16397" name="Text Box 13"/>
          <p:cNvSpPr txBox="1">
            <a:spLocks noChangeArrowheads="1"/>
          </p:cNvSpPr>
          <p:nvPr/>
        </p:nvSpPr>
        <p:spPr bwMode="auto">
          <a:xfrm>
            <a:off x="3200400" y="2438400"/>
            <a:ext cx="15648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006600"/>
                </a:solidFill>
              </a:rPr>
              <a:t>Bromide</a:t>
            </a:r>
          </a:p>
        </p:txBody>
      </p:sp>
      <p:sp>
        <p:nvSpPr>
          <p:cNvPr id="16399" name="Text Box 15"/>
          <p:cNvSpPr txBox="1">
            <a:spLocks noChangeArrowheads="1"/>
          </p:cNvSpPr>
          <p:nvPr/>
        </p:nvSpPr>
        <p:spPr bwMode="auto">
          <a:xfrm>
            <a:off x="2286000" y="3124200"/>
            <a:ext cx="6731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</a:t>
            </a:r>
            <a:r>
              <a:rPr lang="en-US" sz="2800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1-</a:t>
            </a:r>
          </a:p>
        </p:txBody>
      </p:sp>
      <p:sp>
        <p:nvSpPr>
          <p:cNvPr id="16400" name="Text Box 16"/>
          <p:cNvSpPr txBox="1">
            <a:spLocks noChangeArrowheads="1"/>
          </p:cNvSpPr>
          <p:nvPr/>
        </p:nvSpPr>
        <p:spPr bwMode="auto">
          <a:xfrm>
            <a:off x="3200400" y="3124200"/>
            <a:ext cx="1293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006600"/>
                </a:solidFill>
              </a:rPr>
              <a:t>Iodide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76200"/>
            <a:ext cx="7772400" cy="685800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Predicting Ionic Charges</a:t>
            </a:r>
          </a:p>
        </p:txBody>
      </p:sp>
      <p:pic>
        <p:nvPicPr>
          <p:cNvPr id="17411" name="Picture 3" descr="periodi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2362200"/>
            <a:ext cx="8137525" cy="3382963"/>
          </a:xfrm>
          <a:prstGeom prst="rect">
            <a:avLst/>
          </a:prstGeom>
          <a:noFill/>
        </p:spPr>
      </p:pic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2895600" y="838200"/>
            <a:ext cx="34290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800" b="1" u="sng" dirty="0">
                <a:solidFill>
                  <a:srgbClr val="000000"/>
                </a:solidFill>
              </a:rPr>
              <a:t>Group 18</a:t>
            </a:r>
            <a:r>
              <a:rPr lang="en-US" b="1" dirty="0" smtClean="0">
                <a:solidFill>
                  <a:srgbClr val="000000"/>
                </a:solidFill>
              </a:rPr>
              <a:t>:  Stable Noble gases </a:t>
            </a:r>
            <a:r>
              <a:rPr lang="en-US" b="1" u="sng" dirty="0" smtClean="0">
                <a:solidFill>
                  <a:srgbClr val="000000"/>
                </a:solidFill>
              </a:rPr>
              <a:t>do not</a:t>
            </a:r>
            <a:r>
              <a:rPr lang="en-US" b="1" dirty="0" smtClean="0">
                <a:solidFill>
                  <a:srgbClr val="000000"/>
                </a:solidFill>
              </a:rPr>
              <a:t> form ions!</a:t>
            </a:r>
            <a:endParaRPr lang="en-US" sz="2800" b="1" dirty="0">
              <a:solidFill>
                <a:srgbClr val="000000"/>
              </a:solidFill>
            </a:endParaRPr>
          </a:p>
        </p:txBody>
      </p:sp>
      <p:sp>
        <p:nvSpPr>
          <p:cNvPr id="17413" name="Line 5"/>
          <p:cNvSpPr>
            <a:spLocks noChangeShapeType="1"/>
          </p:cNvSpPr>
          <p:nvPr/>
        </p:nvSpPr>
        <p:spPr bwMode="auto">
          <a:xfrm>
            <a:off x="4800600" y="1219200"/>
            <a:ext cx="3429000" cy="1219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418" name="Rectangle 10"/>
          <p:cNvSpPr>
            <a:spLocks noChangeArrowheads="1"/>
          </p:cNvSpPr>
          <p:nvPr/>
        </p:nvSpPr>
        <p:spPr bwMode="auto">
          <a:xfrm>
            <a:off x="8077200" y="2514600"/>
            <a:ext cx="457200" cy="25908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76200"/>
            <a:ext cx="7772400" cy="685800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Predicting Ionic Charges</a:t>
            </a:r>
          </a:p>
        </p:txBody>
      </p:sp>
      <p:pic>
        <p:nvPicPr>
          <p:cNvPr id="18435" name="Picture 3" descr="periodi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2362200"/>
            <a:ext cx="8137525" cy="3382963"/>
          </a:xfrm>
          <a:prstGeom prst="rect">
            <a:avLst/>
          </a:prstGeom>
          <a:noFill/>
        </p:spPr>
      </p:pic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609600" y="685800"/>
            <a:ext cx="82296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800" u="sng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Groups 3 - 12</a:t>
            </a:r>
            <a:r>
              <a:rPr lang="en-US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: </a:t>
            </a:r>
            <a:r>
              <a:rPr lang="en-US" b="1" dirty="0" smtClean="0">
                <a:solidFill>
                  <a:srgbClr val="000000"/>
                </a:solidFill>
              </a:rPr>
              <a:t>Many transition metals have more than one possible oxidation state.</a:t>
            </a:r>
            <a:endParaRPr lang="en-US" sz="2800" dirty="0">
              <a:solidFill>
                <a:srgbClr val="00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8437" name="Line 5"/>
          <p:cNvSpPr>
            <a:spLocks noChangeShapeType="1"/>
          </p:cNvSpPr>
          <p:nvPr/>
        </p:nvSpPr>
        <p:spPr bwMode="auto">
          <a:xfrm>
            <a:off x="2895600" y="1219200"/>
            <a:ext cx="914400" cy="2286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442" name="Rectangle 10"/>
          <p:cNvSpPr>
            <a:spLocks noChangeArrowheads="1"/>
          </p:cNvSpPr>
          <p:nvPr/>
        </p:nvSpPr>
        <p:spPr bwMode="auto">
          <a:xfrm>
            <a:off x="1676400" y="3810000"/>
            <a:ext cx="4267200" cy="17526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444" name="Text Box 12"/>
          <p:cNvSpPr txBox="1">
            <a:spLocks noChangeArrowheads="1"/>
          </p:cNvSpPr>
          <p:nvPr/>
        </p:nvSpPr>
        <p:spPr bwMode="auto">
          <a:xfrm>
            <a:off x="457200" y="1752600"/>
            <a:ext cx="2425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6600"/>
                </a:solidFill>
              </a:rPr>
              <a:t>Iron(II) = </a:t>
            </a:r>
            <a:r>
              <a:rPr lang="en-US" dirty="0">
                <a:solidFill>
                  <a:srgbClr val="C00000"/>
                </a:solidFill>
              </a:rPr>
              <a:t>Fe</a:t>
            </a:r>
            <a:r>
              <a:rPr lang="en-US" baseline="30000" dirty="0">
                <a:solidFill>
                  <a:srgbClr val="C00000"/>
                </a:solidFill>
              </a:rPr>
              <a:t>2+</a:t>
            </a:r>
          </a:p>
        </p:txBody>
      </p:sp>
      <p:sp>
        <p:nvSpPr>
          <p:cNvPr id="18448" name="Text Box 16"/>
          <p:cNvSpPr txBox="1">
            <a:spLocks noChangeArrowheads="1"/>
          </p:cNvSpPr>
          <p:nvPr/>
        </p:nvSpPr>
        <p:spPr bwMode="auto">
          <a:xfrm>
            <a:off x="3352800" y="1752600"/>
            <a:ext cx="25923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6600"/>
                </a:solidFill>
              </a:rPr>
              <a:t>Iron(III) = </a:t>
            </a:r>
            <a:r>
              <a:rPr lang="en-US" dirty="0">
                <a:solidFill>
                  <a:srgbClr val="C00000"/>
                </a:solidFill>
              </a:rPr>
              <a:t>Fe</a:t>
            </a:r>
            <a:r>
              <a:rPr lang="en-US" baseline="30000" dirty="0">
                <a:solidFill>
                  <a:srgbClr val="C00000"/>
                </a:solidFill>
              </a:rPr>
              <a:t>3+</a:t>
            </a:r>
          </a:p>
        </p:txBody>
      </p:sp>
      <p:sp>
        <p:nvSpPr>
          <p:cNvPr id="18449" name="Oval 17"/>
          <p:cNvSpPr>
            <a:spLocks noChangeArrowheads="1"/>
          </p:cNvSpPr>
          <p:nvPr/>
        </p:nvSpPr>
        <p:spPr bwMode="auto">
          <a:xfrm>
            <a:off x="3657600" y="3657600"/>
            <a:ext cx="685800" cy="685800"/>
          </a:xfrm>
          <a:prstGeom prst="ellipse">
            <a:avLst/>
          </a:prstGeom>
          <a:noFill/>
          <a:ln w="38100">
            <a:solidFill>
              <a:srgbClr val="0099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76200"/>
            <a:ext cx="7772400" cy="685800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Predicting Ionic Charges</a:t>
            </a:r>
          </a:p>
        </p:txBody>
      </p:sp>
      <p:pic>
        <p:nvPicPr>
          <p:cNvPr id="19459" name="Picture 3" descr="periodi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2362200"/>
            <a:ext cx="8137525" cy="3382963"/>
          </a:xfrm>
          <a:prstGeom prst="rect">
            <a:avLst/>
          </a:prstGeom>
          <a:noFill/>
        </p:spPr>
      </p:pic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609600" y="685800"/>
            <a:ext cx="80772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800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Groups 3 - 12</a:t>
            </a:r>
            <a:r>
              <a:rPr lang="en-US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: </a:t>
            </a:r>
            <a:r>
              <a:rPr lang="en-US" b="1" dirty="0" smtClean="0">
                <a:solidFill>
                  <a:srgbClr val="000000"/>
                </a:solidFill>
              </a:rPr>
              <a:t>Some </a:t>
            </a:r>
            <a:r>
              <a:rPr lang="en-US" b="1" dirty="0" smtClean="0">
                <a:solidFill>
                  <a:srgbClr val="333333"/>
                </a:solidFill>
              </a:rPr>
              <a:t>transition metals </a:t>
            </a:r>
          </a:p>
          <a:p>
            <a:r>
              <a:rPr lang="en-US" b="1" dirty="0" smtClean="0">
                <a:solidFill>
                  <a:srgbClr val="000000"/>
                </a:solidFill>
              </a:rPr>
              <a:t>  have only one possible oxidation state.</a:t>
            </a:r>
            <a:r>
              <a:rPr lang="en-US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en-US" sz="2800" dirty="0">
              <a:solidFill>
                <a:srgbClr val="00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9461" name="Line 5"/>
          <p:cNvSpPr>
            <a:spLocks noChangeShapeType="1"/>
          </p:cNvSpPr>
          <p:nvPr/>
        </p:nvSpPr>
        <p:spPr bwMode="auto">
          <a:xfrm>
            <a:off x="2590800" y="1219200"/>
            <a:ext cx="1066800" cy="2514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463" name="Rectangle 7"/>
          <p:cNvSpPr>
            <a:spLocks noChangeArrowheads="1"/>
          </p:cNvSpPr>
          <p:nvPr/>
        </p:nvSpPr>
        <p:spPr bwMode="auto">
          <a:xfrm>
            <a:off x="1676400" y="3810000"/>
            <a:ext cx="4267200" cy="17526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622300" y="1752600"/>
            <a:ext cx="21643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Zinc =</a:t>
            </a:r>
            <a:r>
              <a:rPr lang="en-US" sz="2800" dirty="0">
                <a:solidFill>
                  <a:srgbClr val="006600"/>
                </a:solidFill>
              </a:rPr>
              <a:t> </a:t>
            </a:r>
            <a:r>
              <a:rPr lang="en-US" sz="2800" dirty="0">
                <a:solidFill>
                  <a:srgbClr val="C00000"/>
                </a:solidFill>
              </a:rPr>
              <a:t>Zn</a:t>
            </a:r>
            <a:r>
              <a:rPr lang="en-US" sz="2800" baseline="30000" dirty="0">
                <a:solidFill>
                  <a:srgbClr val="C00000"/>
                </a:solidFill>
              </a:rPr>
              <a:t>2+</a:t>
            </a:r>
          </a:p>
        </p:txBody>
      </p:sp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3352800" y="1752600"/>
            <a:ext cx="23102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Silver = Ag</a:t>
            </a:r>
            <a:r>
              <a:rPr lang="en-US" sz="2800" baseline="30000" dirty="0">
                <a:solidFill>
                  <a:srgbClr val="C00000"/>
                </a:solidFill>
              </a:rPr>
              <a:t>+</a:t>
            </a:r>
          </a:p>
        </p:txBody>
      </p:sp>
      <p:sp>
        <p:nvSpPr>
          <p:cNvPr id="19466" name="Oval 10"/>
          <p:cNvSpPr>
            <a:spLocks noChangeArrowheads="1"/>
          </p:cNvSpPr>
          <p:nvPr/>
        </p:nvSpPr>
        <p:spPr bwMode="auto">
          <a:xfrm>
            <a:off x="5410200" y="3733800"/>
            <a:ext cx="685800" cy="685800"/>
          </a:xfrm>
          <a:prstGeom prst="ellipse">
            <a:avLst/>
          </a:prstGeom>
          <a:noFill/>
          <a:ln w="38100">
            <a:solidFill>
              <a:srgbClr val="0099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467" name="Oval 11"/>
          <p:cNvSpPr>
            <a:spLocks noChangeArrowheads="1"/>
          </p:cNvSpPr>
          <p:nvPr/>
        </p:nvSpPr>
        <p:spPr bwMode="auto">
          <a:xfrm>
            <a:off x="4953000" y="4191000"/>
            <a:ext cx="685800" cy="685800"/>
          </a:xfrm>
          <a:prstGeom prst="ellipse">
            <a:avLst/>
          </a:prstGeom>
          <a:noFill/>
          <a:ln w="38100">
            <a:solidFill>
              <a:srgbClr val="0099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696200" cy="685800"/>
          </a:xfrm>
        </p:spPr>
        <p:txBody>
          <a:bodyPr/>
          <a:lstStyle/>
          <a:p>
            <a:r>
              <a:rPr lang="en-US" u="sng" dirty="0">
                <a:solidFill>
                  <a:srgbClr val="000000"/>
                </a:solidFill>
              </a:rPr>
              <a:t>Writing Ionic Compound Formulas</a:t>
            </a:r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228600" y="1036638"/>
            <a:ext cx="37798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Example:</a:t>
            </a:r>
            <a:r>
              <a:rPr lang="en-US" dirty="0">
                <a:solidFill>
                  <a:srgbClr val="C00000"/>
                </a:solidFill>
              </a:rPr>
              <a:t> Barium nitrate</a:t>
            </a:r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228600" y="1600200"/>
            <a:ext cx="84582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1. Write the formulas for the </a:t>
            </a:r>
            <a:r>
              <a:rPr lang="en-US" dirty="0" err="1">
                <a:solidFill>
                  <a:srgbClr val="000000"/>
                </a:solidFill>
              </a:rPr>
              <a:t>cation</a:t>
            </a:r>
            <a:r>
              <a:rPr lang="en-US" dirty="0">
                <a:solidFill>
                  <a:srgbClr val="000000"/>
                </a:solidFill>
              </a:rPr>
              <a:t> and anion, including </a:t>
            </a:r>
            <a:r>
              <a:rPr lang="en-US" u="sng" dirty="0">
                <a:solidFill>
                  <a:srgbClr val="000000"/>
                </a:solidFill>
              </a:rPr>
              <a:t>CHARGES</a:t>
            </a:r>
            <a:r>
              <a:rPr lang="en-US" dirty="0">
                <a:solidFill>
                  <a:srgbClr val="000000"/>
                </a:solidFill>
              </a:rPr>
              <a:t>!</a:t>
            </a:r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2941637" y="4343400"/>
            <a:ext cx="1401763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Ba</a:t>
            </a:r>
            <a:r>
              <a:rPr lang="en-US" sz="4800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2+</a:t>
            </a:r>
          </a:p>
        </p:txBody>
      </p:sp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4724400" y="4343400"/>
            <a:ext cx="1662113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NO</a:t>
            </a:r>
            <a:r>
              <a:rPr lang="en-US" sz="4800" baseline="-25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</a:t>
            </a:r>
            <a:r>
              <a:rPr lang="en-US" sz="4800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-</a:t>
            </a:r>
          </a:p>
        </p:txBody>
      </p:sp>
      <p:sp>
        <p:nvSpPr>
          <p:cNvPr id="20488" name="Text Box 8"/>
          <p:cNvSpPr txBox="1">
            <a:spLocks noChangeArrowheads="1"/>
          </p:cNvSpPr>
          <p:nvPr/>
        </p:nvSpPr>
        <p:spPr bwMode="auto">
          <a:xfrm>
            <a:off x="228600" y="2514600"/>
            <a:ext cx="8915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2. Check to see if charges are balanced. </a:t>
            </a:r>
          </a:p>
        </p:txBody>
      </p:sp>
      <p:sp>
        <p:nvSpPr>
          <p:cNvPr id="20490" name="Line 10"/>
          <p:cNvSpPr>
            <a:spLocks noChangeShapeType="1"/>
          </p:cNvSpPr>
          <p:nvPr/>
        </p:nvSpPr>
        <p:spPr bwMode="auto">
          <a:xfrm flipV="1">
            <a:off x="3886200" y="5105400"/>
            <a:ext cx="0" cy="762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492" name="Line 12"/>
          <p:cNvSpPr>
            <a:spLocks noChangeShapeType="1"/>
          </p:cNvSpPr>
          <p:nvPr/>
        </p:nvSpPr>
        <p:spPr bwMode="auto">
          <a:xfrm flipV="1">
            <a:off x="6172200" y="5181600"/>
            <a:ext cx="0" cy="762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493" name="Text Box 13"/>
          <p:cNvSpPr txBox="1">
            <a:spLocks noChangeArrowheads="1"/>
          </p:cNvSpPr>
          <p:nvPr/>
        </p:nvSpPr>
        <p:spPr bwMode="auto">
          <a:xfrm>
            <a:off x="228600" y="3154740"/>
            <a:ext cx="86868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3. Balance charges , if necessary, using </a:t>
            </a:r>
            <a:r>
              <a:rPr lang="en-US" dirty="0">
                <a:solidFill>
                  <a:srgbClr val="006600"/>
                </a:solidFill>
              </a:rPr>
              <a:t>subscripts</a:t>
            </a:r>
            <a:r>
              <a:rPr lang="en-US" dirty="0">
                <a:solidFill>
                  <a:srgbClr val="000000"/>
                </a:solidFill>
              </a:rPr>
              <a:t>.</a:t>
            </a:r>
            <a:r>
              <a:rPr lang="en-US" dirty="0"/>
              <a:t> </a:t>
            </a:r>
            <a:r>
              <a:rPr lang="en-US" dirty="0">
                <a:solidFill>
                  <a:srgbClr val="000000"/>
                </a:solidFill>
              </a:rPr>
              <a:t>Use parentheses if you need more than one of a</a:t>
            </a:r>
            <a:r>
              <a:rPr lang="en-US" dirty="0"/>
              <a:t> </a:t>
            </a:r>
            <a:r>
              <a:rPr lang="en-US" u="sng" dirty="0">
                <a:solidFill>
                  <a:srgbClr val="006600"/>
                </a:solidFill>
              </a:rPr>
              <a:t>polyatomic ion</a:t>
            </a:r>
            <a:r>
              <a:rPr lang="en-US" dirty="0">
                <a:solidFill>
                  <a:srgbClr val="006600"/>
                </a:solidFill>
              </a:rPr>
              <a:t>.</a:t>
            </a:r>
          </a:p>
          <a:p>
            <a:endParaRPr lang="en-US" dirty="0"/>
          </a:p>
        </p:txBody>
      </p:sp>
      <p:sp>
        <p:nvSpPr>
          <p:cNvPr id="20494" name="Text Box 14"/>
          <p:cNvSpPr txBox="1">
            <a:spLocks noChangeArrowheads="1"/>
          </p:cNvSpPr>
          <p:nvPr/>
        </p:nvSpPr>
        <p:spPr bwMode="auto">
          <a:xfrm>
            <a:off x="4114800" y="5257800"/>
            <a:ext cx="1828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    Not balanced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0495" name="Text Box 15"/>
          <p:cNvSpPr txBox="1">
            <a:spLocks noChangeArrowheads="1"/>
          </p:cNvSpPr>
          <p:nvPr/>
        </p:nvSpPr>
        <p:spPr bwMode="auto">
          <a:xfrm>
            <a:off x="4343400" y="4343400"/>
            <a:ext cx="22860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4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      </a:t>
            </a:r>
            <a:r>
              <a:rPr lang="en-US" sz="4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)</a:t>
            </a:r>
            <a:endParaRPr lang="en-US" sz="4800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0496" name="Text Box 16"/>
          <p:cNvSpPr txBox="1">
            <a:spLocks noChangeArrowheads="1"/>
          </p:cNvSpPr>
          <p:nvPr/>
        </p:nvSpPr>
        <p:spPr bwMode="auto">
          <a:xfrm>
            <a:off x="6477000" y="4648200"/>
            <a:ext cx="463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049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0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0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5" grpId="0" autoUpdateAnimBg="0"/>
      <p:bldP spid="20486" grpId="0" autoUpdateAnimBg="0"/>
      <p:bldP spid="20487" grpId="0" autoUpdateAnimBg="0"/>
      <p:bldP spid="20488" grpId="0" autoUpdateAnimBg="0"/>
      <p:bldP spid="20490" grpId="0" animBg="1"/>
      <p:bldP spid="20492" grpId="0" animBg="1"/>
      <p:bldP spid="20493" grpId="0" autoUpdateAnimBg="0"/>
      <p:bldP spid="20494" grpId="0" autoUpdateAnimBg="0"/>
      <p:bldP spid="20495" grpId="0" autoUpdateAnimBg="0"/>
      <p:bldP spid="20496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696200" cy="685800"/>
          </a:xfrm>
        </p:spPr>
        <p:txBody>
          <a:bodyPr/>
          <a:lstStyle/>
          <a:p>
            <a:r>
              <a:rPr lang="en-US" u="sng" dirty="0">
                <a:solidFill>
                  <a:srgbClr val="000000"/>
                </a:solidFill>
              </a:rPr>
              <a:t>Writing Ionic Compound Formulas</a:t>
            </a:r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228600" y="1036638"/>
            <a:ext cx="4298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Example:</a:t>
            </a:r>
            <a:r>
              <a:rPr lang="en-US" dirty="0"/>
              <a:t> </a:t>
            </a:r>
            <a:r>
              <a:rPr lang="en-US" dirty="0">
                <a:solidFill>
                  <a:srgbClr val="C00000"/>
                </a:solidFill>
              </a:rPr>
              <a:t>Ammonium sulfate</a:t>
            </a:r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228600" y="1600200"/>
            <a:ext cx="86868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1. </a:t>
            </a:r>
            <a:r>
              <a:rPr lang="en-US" dirty="0">
                <a:solidFill>
                  <a:srgbClr val="000000"/>
                </a:solidFill>
              </a:rPr>
              <a:t>Write the formulas for the </a:t>
            </a:r>
            <a:r>
              <a:rPr lang="en-US" dirty="0" err="1">
                <a:solidFill>
                  <a:srgbClr val="000000"/>
                </a:solidFill>
              </a:rPr>
              <a:t>cation</a:t>
            </a:r>
            <a:r>
              <a:rPr lang="en-US" dirty="0">
                <a:solidFill>
                  <a:srgbClr val="000000"/>
                </a:solidFill>
              </a:rPr>
              <a:t> and anion, including </a:t>
            </a:r>
            <a:r>
              <a:rPr lang="en-US" u="sng" dirty="0">
                <a:solidFill>
                  <a:srgbClr val="000000"/>
                </a:solidFill>
              </a:rPr>
              <a:t>CHARGES</a:t>
            </a:r>
            <a:r>
              <a:rPr lang="en-US" dirty="0">
                <a:solidFill>
                  <a:srgbClr val="000000"/>
                </a:solidFill>
              </a:rPr>
              <a:t>!</a:t>
            </a:r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2852737" y="4572000"/>
            <a:ext cx="1643063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NH</a:t>
            </a:r>
            <a:r>
              <a:rPr lang="en-US" sz="4800" baseline="-25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</a:t>
            </a:r>
            <a:r>
              <a:rPr lang="en-US" sz="4800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+</a:t>
            </a:r>
          </a:p>
        </p:txBody>
      </p:sp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4792662" y="4648200"/>
            <a:ext cx="1836738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SO</a:t>
            </a:r>
            <a:r>
              <a:rPr lang="en-US" sz="4800" baseline="-25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</a:t>
            </a:r>
            <a:r>
              <a:rPr lang="en-US" sz="4800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2-</a:t>
            </a:r>
          </a:p>
        </p:txBody>
      </p:sp>
      <p:sp>
        <p:nvSpPr>
          <p:cNvPr id="21511" name="Text Box 7"/>
          <p:cNvSpPr txBox="1">
            <a:spLocks noChangeArrowheads="1"/>
          </p:cNvSpPr>
          <p:nvPr/>
        </p:nvSpPr>
        <p:spPr bwMode="auto">
          <a:xfrm>
            <a:off x="228600" y="2590800"/>
            <a:ext cx="78486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2. Check to see </a:t>
            </a:r>
            <a:r>
              <a:rPr lang="en-US" dirty="0" smtClean="0">
                <a:solidFill>
                  <a:srgbClr val="000000"/>
                </a:solidFill>
              </a:rPr>
              <a:t>if charges </a:t>
            </a:r>
            <a:r>
              <a:rPr lang="en-US" dirty="0">
                <a:solidFill>
                  <a:srgbClr val="000000"/>
                </a:solidFill>
              </a:rPr>
              <a:t>are balanced. </a:t>
            </a:r>
          </a:p>
        </p:txBody>
      </p:sp>
      <p:sp>
        <p:nvSpPr>
          <p:cNvPr id="21512" name="Line 8"/>
          <p:cNvSpPr>
            <a:spLocks noChangeShapeType="1"/>
          </p:cNvSpPr>
          <p:nvPr/>
        </p:nvSpPr>
        <p:spPr bwMode="auto">
          <a:xfrm flipV="1">
            <a:off x="4267200" y="5486400"/>
            <a:ext cx="0" cy="762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513" name="Line 9"/>
          <p:cNvSpPr>
            <a:spLocks noChangeShapeType="1"/>
          </p:cNvSpPr>
          <p:nvPr/>
        </p:nvSpPr>
        <p:spPr bwMode="auto">
          <a:xfrm flipV="1">
            <a:off x="6400800" y="5486400"/>
            <a:ext cx="0" cy="762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514" name="Text Box 10"/>
          <p:cNvSpPr txBox="1">
            <a:spLocks noChangeArrowheads="1"/>
          </p:cNvSpPr>
          <p:nvPr/>
        </p:nvSpPr>
        <p:spPr bwMode="auto">
          <a:xfrm>
            <a:off x="228600" y="3124200"/>
            <a:ext cx="89154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3. Balance charges , if necessary, using </a:t>
            </a:r>
            <a:r>
              <a:rPr lang="en-US" dirty="0">
                <a:solidFill>
                  <a:srgbClr val="006600"/>
                </a:solidFill>
              </a:rPr>
              <a:t>subscripts</a:t>
            </a:r>
            <a:r>
              <a:rPr lang="en-US" dirty="0">
                <a:solidFill>
                  <a:srgbClr val="000000"/>
                </a:solidFill>
              </a:rPr>
              <a:t>. Use parentheses if you need more than one of a </a:t>
            </a:r>
            <a:r>
              <a:rPr lang="en-US" u="sng" dirty="0">
                <a:solidFill>
                  <a:srgbClr val="006600"/>
                </a:solidFill>
              </a:rPr>
              <a:t>polyatomic ion</a:t>
            </a:r>
            <a:r>
              <a:rPr lang="en-US" dirty="0">
                <a:solidFill>
                  <a:srgbClr val="000000"/>
                </a:solidFill>
              </a:rPr>
              <a:t>.</a:t>
            </a:r>
          </a:p>
          <a:p>
            <a:endParaRPr lang="en-US" dirty="0"/>
          </a:p>
        </p:txBody>
      </p:sp>
      <p:sp>
        <p:nvSpPr>
          <p:cNvPr id="21515" name="Text Box 11"/>
          <p:cNvSpPr txBox="1">
            <a:spLocks noChangeArrowheads="1"/>
          </p:cNvSpPr>
          <p:nvPr/>
        </p:nvSpPr>
        <p:spPr bwMode="auto">
          <a:xfrm>
            <a:off x="4343400" y="5638800"/>
            <a:ext cx="2225675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     Not balanced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1516" name="Text Box 12"/>
          <p:cNvSpPr txBox="1">
            <a:spLocks noChangeArrowheads="1"/>
          </p:cNvSpPr>
          <p:nvPr/>
        </p:nvSpPr>
        <p:spPr bwMode="auto">
          <a:xfrm>
            <a:off x="2590800" y="4572000"/>
            <a:ext cx="22860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4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        )</a:t>
            </a:r>
            <a:endParaRPr lang="en-US" sz="4800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1517" name="Text Box 13"/>
          <p:cNvSpPr txBox="1">
            <a:spLocks noChangeArrowheads="1"/>
          </p:cNvSpPr>
          <p:nvPr/>
        </p:nvSpPr>
        <p:spPr bwMode="auto">
          <a:xfrm>
            <a:off x="4495800" y="5105400"/>
            <a:ext cx="463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1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 autoUpdateAnimBg="0"/>
      <p:bldP spid="21509" grpId="0" autoUpdateAnimBg="0"/>
      <p:bldP spid="21510" grpId="0" autoUpdateAnimBg="0"/>
      <p:bldP spid="21511" grpId="0" autoUpdateAnimBg="0"/>
      <p:bldP spid="21512" grpId="0" animBg="1"/>
      <p:bldP spid="21513" grpId="0" animBg="1"/>
      <p:bldP spid="21514" grpId="0" autoUpdateAnimBg="0"/>
      <p:bldP spid="21515" grpId="0" autoUpdateAnimBg="0"/>
      <p:bldP spid="21516" grpId="0" autoUpdateAnimBg="0"/>
      <p:bldP spid="21517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696200" cy="685800"/>
          </a:xfrm>
        </p:spPr>
        <p:txBody>
          <a:bodyPr/>
          <a:lstStyle/>
          <a:p>
            <a:r>
              <a:rPr lang="en-US" u="sng" dirty="0">
                <a:solidFill>
                  <a:srgbClr val="000000"/>
                </a:solidFill>
              </a:rPr>
              <a:t>Writing Ionic Compound Formulas</a:t>
            </a:r>
          </a:p>
        </p:txBody>
      </p:sp>
      <p:sp>
        <p:nvSpPr>
          <p:cNvPr id="24579" name="Text Box 1027"/>
          <p:cNvSpPr txBox="1">
            <a:spLocks noChangeArrowheads="1"/>
          </p:cNvSpPr>
          <p:nvPr/>
        </p:nvSpPr>
        <p:spPr bwMode="auto">
          <a:xfrm>
            <a:off x="228600" y="1036638"/>
            <a:ext cx="42878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Example: </a:t>
            </a:r>
            <a:r>
              <a:rPr lang="en-US" dirty="0">
                <a:solidFill>
                  <a:srgbClr val="C00000"/>
                </a:solidFill>
              </a:rPr>
              <a:t>Iron(III) chloride</a:t>
            </a:r>
          </a:p>
        </p:txBody>
      </p:sp>
      <p:sp>
        <p:nvSpPr>
          <p:cNvPr id="24580" name="Text Box 1028"/>
          <p:cNvSpPr txBox="1">
            <a:spLocks noChangeArrowheads="1"/>
          </p:cNvSpPr>
          <p:nvPr/>
        </p:nvSpPr>
        <p:spPr bwMode="auto">
          <a:xfrm>
            <a:off x="228600" y="1600200"/>
            <a:ext cx="86106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1. Write the formulas for the </a:t>
            </a:r>
            <a:r>
              <a:rPr lang="en-US" dirty="0" err="1">
                <a:solidFill>
                  <a:srgbClr val="000000"/>
                </a:solidFill>
              </a:rPr>
              <a:t>cation</a:t>
            </a:r>
            <a:r>
              <a:rPr lang="en-US" dirty="0">
                <a:solidFill>
                  <a:srgbClr val="000000"/>
                </a:solidFill>
              </a:rPr>
              <a:t> and anion, including </a:t>
            </a:r>
            <a:r>
              <a:rPr lang="en-US" u="sng" dirty="0">
                <a:solidFill>
                  <a:srgbClr val="000000"/>
                </a:solidFill>
              </a:rPr>
              <a:t>CHARGES</a:t>
            </a:r>
            <a:r>
              <a:rPr lang="en-US" dirty="0">
                <a:solidFill>
                  <a:srgbClr val="000000"/>
                </a:solidFill>
              </a:rPr>
              <a:t>!</a:t>
            </a:r>
          </a:p>
        </p:txBody>
      </p:sp>
      <p:sp>
        <p:nvSpPr>
          <p:cNvPr id="24581" name="Text Box 1029"/>
          <p:cNvSpPr txBox="1">
            <a:spLocks noChangeArrowheads="1"/>
          </p:cNvSpPr>
          <p:nvPr/>
        </p:nvSpPr>
        <p:spPr bwMode="auto">
          <a:xfrm>
            <a:off x="2965450" y="4648200"/>
            <a:ext cx="139065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Fe</a:t>
            </a:r>
            <a:r>
              <a:rPr lang="en-US" sz="4800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3+</a:t>
            </a:r>
          </a:p>
        </p:txBody>
      </p:sp>
      <p:sp>
        <p:nvSpPr>
          <p:cNvPr id="24582" name="Text Box 1030"/>
          <p:cNvSpPr txBox="1">
            <a:spLocks noChangeArrowheads="1"/>
          </p:cNvSpPr>
          <p:nvPr/>
        </p:nvSpPr>
        <p:spPr bwMode="auto">
          <a:xfrm>
            <a:off x="4413250" y="4648200"/>
            <a:ext cx="976313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8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Cl</a:t>
            </a:r>
            <a:r>
              <a:rPr lang="en-US" sz="4800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-</a:t>
            </a:r>
          </a:p>
        </p:txBody>
      </p:sp>
      <p:sp>
        <p:nvSpPr>
          <p:cNvPr id="24583" name="Text Box 1031"/>
          <p:cNvSpPr txBox="1">
            <a:spLocks noChangeArrowheads="1"/>
          </p:cNvSpPr>
          <p:nvPr/>
        </p:nvSpPr>
        <p:spPr bwMode="auto">
          <a:xfrm>
            <a:off x="228600" y="2590800"/>
            <a:ext cx="8610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2. Check to see if charges are balanced. </a:t>
            </a:r>
          </a:p>
        </p:txBody>
      </p:sp>
      <p:sp>
        <p:nvSpPr>
          <p:cNvPr id="24584" name="Line 1032"/>
          <p:cNvSpPr>
            <a:spLocks noChangeShapeType="1"/>
          </p:cNvSpPr>
          <p:nvPr/>
        </p:nvSpPr>
        <p:spPr bwMode="auto">
          <a:xfrm flipV="1">
            <a:off x="3956050" y="5257800"/>
            <a:ext cx="0" cy="762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4585" name="Line 1033"/>
          <p:cNvSpPr>
            <a:spLocks noChangeShapeType="1"/>
          </p:cNvSpPr>
          <p:nvPr/>
        </p:nvSpPr>
        <p:spPr bwMode="auto">
          <a:xfrm flipV="1">
            <a:off x="5181600" y="5334000"/>
            <a:ext cx="0" cy="762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4586" name="Text Box 1034"/>
          <p:cNvSpPr txBox="1">
            <a:spLocks noChangeArrowheads="1"/>
          </p:cNvSpPr>
          <p:nvPr/>
        </p:nvSpPr>
        <p:spPr bwMode="auto">
          <a:xfrm>
            <a:off x="228600" y="3124200"/>
            <a:ext cx="89154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3. Balance charges , if necessary, using </a:t>
            </a:r>
            <a:r>
              <a:rPr lang="en-US" dirty="0">
                <a:solidFill>
                  <a:srgbClr val="006600"/>
                </a:solidFill>
              </a:rPr>
              <a:t>subscripts</a:t>
            </a:r>
            <a:r>
              <a:rPr lang="en-US" dirty="0">
                <a:solidFill>
                  <a:srgbClr val="000000"/>
                </a:solidFill>
              </a:rPr>
              <a:t>. Use parentheses if you need more than one of a </a:t>
            </a:r>
            <a:r>
              <a:rPr lang="en-US" u="sng" dirty="0">
                <a:solidFill>
                  <a:srgbClr val="006600"/>
                </a:solidFill>
              </a:rPr>
              <a:t>polyatomic ion</a:t>
            </a:r>
            <a:r>
              <a:rPr lang="en-US" dirty="0">
                <a:solidFill>
                  <a:srgbClr val="000000"/>
                </a:solidFill>
              </a:rPr>
              <a:t>.</a:t>
            </a:r>
          </a:p>
          <a:p>
            <a:endParaRPr lang="en-US" dirty="0"/>
          </a:p>
        </p:txBody>
      </p:sp>
      <p:sp>
        <p:nvSpPr>
          <p:cNvPr id="24587" name="Text Box 1035"/>
          <p:cNvSpPr txBox="1">
            <a:spLocks noChangeArrowheads="1"/>
          </p:cNvSpPr>
          <p:nvPr/>
        </p:nvSpPr>
        <p:spPr bwMode="auto">
          <a:xfrm>
            <a:off x="3794125" y="5715000"/>
            <a:ext cx="169227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    Not balanced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4589" name="Text Box 1037"/>
          <p:cNvSpPr txBox="1">
            <a:spLocks noChangeArrowheads="1"/>
          </p:cNvSpPr>
          <p:nvPr/>
        </p:nvSpPr>
        <p:spPr bwMode="auto">
          <a:xfrm>
            <a:off x="5175250" y="5105400"/>
            <a:ext cx="463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4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4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 autoUpdateAnimBg="0"/>
      <p:bldP spid="24581" grpId="0" autoUpdateAnimBg="0"/>
      <p:bldP spid="24582" grpId="0" autoUpdateAnimBg="0"/>
      <p:bldP spid="24583" grpId="0" autoUpdateAnimBg="0"/>
      <p:bldP spid="24584" grpId="0" animBg="1"/>
      <p:bldP spid="24585" grpId="0" animBg="1"/>
      <p:bldP spid="24586" grpId="0" autoUpdateAnimBg="0"/>
      <p:bldP spid="24587" grpId="0" autoUpdateAnimBg="0"/>
      <p:bldP spid="24589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696200" cy="685800"/>
          </a:xfrm>
        </p:spPr>
        <p:txBody>
          <a:bodyPr/>
          <a:lstStyle/>
          <a:p>
            <a:r>
              <a:rPr lang="en-US" u="sng" dirty="0">
                <a:solidFill>
                  <a:srgbClr val="000000"/>
                </a:solidFill>
              </a:rPr>
              <a:t>Writing Ionic Compound Formulas</a:t>
            </a:r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228600" y="1036638"/>
            <a:ext cx="40973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Example: </a:t>
            </a:r>
            <a:r>
              <a:rPr lang="en-US" dirty="0">
                <a:solidFill>
                  <a:srgbClr val="C00000"/>
                </a:solidFill>
              </a:rPr>
              <a:t>Aluminum sulfide</a:t>
            </a: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228600" y="1600200"/>
            <a:ext cx="86106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1. Write the formulas for the </a:t>
            </a:r>
            <a:r>
              <a:rPr lang="en-US" dirty="0" err="1">
                <a:solidFill>
                  <a:srgbClr val="000000"/>
                </a:solidFill>
              </a:rPr>
              <a:t>cation</a:t>
            </a:r>
            <a:r>
              <a:rPr lang="en-US" dirty="0">
                <a:solidFill>
                  <a:srgbClr val="000000"/>
                </a:solidFill>
              </a:rPr>
              <a:t> and anion, including </a:t>
            </a:r>
            <a:r>
              <a:rPr lang="en-US" u="sng" dirty="0">
                <a:solidFill>
                  <a:srgbClr val="000000"/>
                </a:solidFill>
              </a:rPr>
              <a:t>CHARGES</a:t>
            </a:r>
            <a:r>
              <a:rPr lang="en-US" dirty="0">
                <a:solidFill>
                  <a:srgbClr val="000000"/>
                </a:solidFill>
              </a:rPr>
              <a:t>!</a:t>
            </a:r>
          </a:p>
        </p:txBody>
      </p:sp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3429000" y="4419600"/>
            <a:ext cx="1292225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Al</a:t>
            </a:r>
            <a:r>
              <a:rPr lang="en-US" sz="4800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3+</a:t>
            </a:r>
          </a:p>
        </p:txBody>
      </p:sp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4876800" y="4419600"/>
            <a:ext cx="1101725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</a:t>
            </a:r>
            <a:r>
              <a:rPr lang="en-US" sz="4800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2-</a:t>
            </a:r>
          </a:p>
        </p:txBody>
      </p:sp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228600" y="2590800"/>
            <a:ext cx="7620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2. Check to see if charges are balanced. </a:t>
            </a:r>
          </a:p>
        </p:txBody>
      </p:sp>
      <p:sp>
        <p:nvSpPr>
          <p:cNvPr id="23560" name="Line 8"/>
          <p:cNvSpPr>
            <a:spLocks noChangeShapeType="1"/>
          </p:cNvSpPr>
          <p:nvPr/>
        </p:nvSpPr>
        <p:spPr bwMode="auto">
          <a:xfrm flipV="1">
            <a:off x="4343400" y="5105400"/>
            <a:ext cx="0" cy="762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3561" name="Line 9"/>
          <p:cNvSpPr>
            <a:spLocks noChangeShapeType="1"/>
          </p:cNvSpPr>
          <p:nvPr/>
        </p:nvSpPr>
        <p:spPr bwMode="auto">
          <a:xfrm flipV="1">
            <a:off x="5562600" y="5105400"/>
            <a:ext cx="0" cy="762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3562" name="Text Box 10"/>
          <p:cNvSpPr txBox="1">
            <a:spLocks noChangeArrowheads="1"/>
          </p:cNvSpPr>
          <p:nvPr/>
        </p:nvSpPr>
        <p:spPr bwMode="auto">
          <a:xfrm>
            <a:off x="228600" y="3154740"/>
            <a:ext cx="86868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3. Balance charges , if necessary, using </a:t>
            </a:r>
            <a:r>
              <a:rPr lang="en-US" dirty="0">
                <a:solidFill>
                  <a:srgbClr val="006600"/>
                </a:solidFill>
              </a:rPr>
              <a:t>subscripts</a:t>
            </a:r>
            <a:r>
              <a:rPr lang="en-US" dirty="0">
                <a:solidFill>
                  <a:srgbClr val="000000"/>
                </a:solidFill>
              </a:rPr>
              <a:t>. Use parentheses if you need more than one of a </a:t>
            </a:r>
            <a:r>
              <a:rPr lang="en-US" u="sng" dirty="0">
                <a:solidFill>
                  <a:srgbClr val="006600"/>
                </a:solidFill>
              </a:rPr>
              <a:t>polyatomic ion</a:t>
            </a:r>
            <a:r>
              <a:rPr lang="en-US" dirty="0">
                <a:solidFill>
                  <a:srgbClr val="000000"/>
                </a:solidFill>
              </a:rPr>
              <a:t>.</a:t>
            </a:r>
          </a:p>
          <a:p>
            <a:endParaRPr lang="en-US" dirty="0"/>
          </a:p>
        </p:txBody>
      </p:sp>
      <p:sp>
        <p:nvSpPr>
          <p:cNvPr id="23563" name="Text Box 11"/>
          <p:cNvSpPr txBox="1">
            <a:spLocks noChangeArrowheads="1"/>
          </p:cNvSpPr>
          <p:nvPr/>
        </p:nvSpPr>
        <p:spPr bwMode="auto">
          <a:xfrm>
            <a:off x="4114800" y="5562600"/>
            <a:ext cx="1752599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    Not balanced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3565" name="Text Box 13"/>
          <p:cNvSpPr txBox="1">
            <a:spLocks noChangeArrowheads="1"/>
          </p:cNvSpPr>
          <p:nvPr/>
        </p:nvSpPr>
        <p:spPr bwMode="auto">
          <a:xfrm>
            <a:off x="4419600" y="4800600"/>
            <a:ext cx="463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</a:p>
        </p:txBody>
      </p:sp>
      <p:sp>
        <p:nvSpPr>
          <p:cNvPr id="23566" name="Text Box 14"/>
          <p:cNvSpPr txBox="1">
            <a:spLocks noChangeArrowheads="1"/>
          </p:cNvSpPr>
          <p:nvPr/>
        </p:nvSpPr>
        <p:spPr bwMode="auto">
          <a:xfrm>
            <a:off x="5638800" y="4800600"/>
            <a:ext cx="463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3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3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 autoUpdateAnimBg="0"/>
      <p:bldP spid="23557" grpId="0" autoUpdateAnimBg="0"/>
      <p:bldP spid="23558" grpId="0" autoUpdateAnimBg="0"/>
      <p:bldP spid="23559" grpId="0" autoUpdateAnimBg="0"/>
      <p:bldP spid="23560" grpId="0" animBg="1"/>
      <p:bldP spid="23561" grpId="0" animBg="1"/>
      <p:bldP spid="23562" grpId="0" autoUpdateAnimBg="0"/>
      <p:bldP spid="23563" grpId="0" autoUpdateAnimBg="0"/>
      <p:bldP spid="23565" grpId="0" autoUpdateAnimBg="0"/>
      <p:bldP spid="23566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696200" cy="685800"/>
          </a:xfrm>
        </p:spPr>
        <p:txBody>
          <a:bodyPr/>
          <a:lstStyle/>
          <a:p>
            <a:r>
              <a:rPr lang="en-US" u="sng" dirty="0">
                <a:solidFill>
                  <a:srgbClr val="000000"/>
                </a:solidFill>
              </a:rPr>
              <a:t>Writing Ionic Compound Formulas</a:t>
            </a: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228600" y="1036638"/>
            <a:ext cx="4791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Example: </a:t>
            </a:r>
            <a:r>
              <a:rPr lang="en-US" dirty="0">
                <a:solidFill>
                  <a:srgbClr val="C00000"/>
                </a:solidFill>
              </a:rPr>
              <a:t>Magnesium carbonate</a:t>
            </a: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228600" y="1600200"/>
            <a:ext cx="8915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1. Write the formulas for the </a:t>
            </a:r>
            <a:r>
              <a:rPr lang="en-US" dirty="0" err="1">
                <a:solidFill>
                  <a:srgbClr val="000000"/>
                </a:solidFill>
              </a:rPr>
              <a:t>cation</a:t>
            </a:r>
            <a:r>
              <a:rPr lang="en-US" dirty="0">
                <a:solidFill>
                  <a:srgbClr val="000000"/>
                </a:solidFill>
              </a:rPr>
              <a:t> and anion, including </a:t>
            </a:r>
            <a:r>
              <a:rPr lang="en-US" u="sng" dirty="0">
                <a:solidFill>
                  <a:srgbClr val="000000"/>
                </a:solidFill>
              </a:rPr>
              <a:t>CHARGES</a:t>
            </a:r>
            <a:r>
              <a:rPr lang="en-US" dirty="0">
                <a:solidFill>
                  <a:srgbClr val="000000"/>
                </a:solidFill>
              </a:rPr>
              <a:t>!</a:t>
            </a:r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2667000" y="3505200"/>
            <a:ext cx="154146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4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Mg</a:t>
            </a:r>
            <a:r>
              <a:rPr lang="en-US" sz="4800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2+</a:t>
            </a:r>
          </a:p>
        </p:txBody>
      </p:sp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4343400" y="3581400"/>
            <a:ext cx="179228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4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</a:t>
            </a:r>
            <a:r>
              <a:rPr lang="en-US" sz="4800" baseline="-25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</a:t>
            </a:r>
            <a:r>
              <a:rPr lang="en-US" sz="4800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2-</a:t>
            </a:r>
          </a:p>
        </p:txBody>
      </p:sp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228600" y="2590800"/>
            <a:ext cx="8458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2. Check to see if charges are balanced. </a:t>
            </a:r>
          </a:p>
        </p:txBody>
      </p:sp>
      <p:sp>
        <p:nvSpPr>
          <p:cNvPr id="22536" name="Line 8"/>
          <p:cNvSpPr>
            <a:spLocks noChangeShapeType="1"/>
          </p:cNvSpPr>
          <p:nvPr/>
        </p:nvSpPr>
        <p:spPr bwMode="auto">
          <a:xfrm flipV="1">
            <a:off x="3810000" y="4114800"/>
            <a:ext cx="0" cy="1016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537" name="Line 9"/>
          <p:cNvSpPr>
            <a:spLocks noChangeShapeType="1"/>
          </p:cNvSpPr>
          <p:nvPr/>
        </p:nvSpPr>
        <p:spPr bwMode="auto">
          <a:xfrm flipV="1">
            <a:off x="5791200" y="4191000"/>
            <a:ext cx="0" cy="1016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539" name="Text Box 11"/>
          <p:cNvSpPr txBox="1">
            <a:spLocks noChangeArrowheads="1"/>
          </p:cNvSpPr>
          <p:nvPr/>
        </p:nvSpPr>
        <p:spPr bwMode="auto">
          <a:xfrm>
            <a:off x="3886200" y="4724400"/>
            <a:ext cx="18288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They </a:t>
            </a:r>
            <a:r>
              <a:rPr lang="en-US" u="sng" dirty="0">
                <a:solidFill>
                  <a:srgbClr val="FF0000"/>
                </a:solidFill>
              </a:rPr>
              <a:t>are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balanced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2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 autoUpdateAnimBg="0"/>
      <p:bldP spid="22533" grpId="0" autoUpdateAnimBg="0"/>
      <p:bldP spid="22534" grpId="0" autoUpdateAnimBg="0"/>
      <p:bldP spid="22535" grpId="0" autoUpdateAnimBg="0"/>
      <p:bldP spid="22536" grpId="0" animBg="1"/>
      <p:bldP spid="22537" grpId="0" animBg="1"/>
      <p:bldP spid="22539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3886200"/>
            <a:ext cx="3505200" cy="2286000"/>
          </a:xfrm>
          <a:prstGeom prst="rect">
            <a:avLst/>
          </a:prstGeom>
          <a:ln>
            <a:noFill/>
          </a:ln>
          <a:effectLst/>
        </p:spPr>
      </p:pic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3124200" cy="762000"/>
          </a:xfrm>
        </p:spPr>
        <p:txBody>
          <a:bodyPr/>
          <a:lstStyle/>
          <a:p>
            <a:r>
              <a:rPr lang="en-US" dirty="0">
                <a:solidFill>
                  <a:schemeClr val="accent3">
                    <a:lumMod val="10000"/>
                  </a:schemeClr>
                </a:solidFill>
              </a:rPr>
              <a:t>Molecules</a:t>
            </a:r>
          </a:p>
        </p:txBody>
      </p:sp>
      <p:sp>
        <p:nvSpPr>
          <p:cNvPr id="87044" name="Text Box 4"/>
          <p:cNvSpPr txBox="1">
            <a:spLocks noChangeArrowheads="1"/>
          </p:cNvSpPr>
          <p:nvPr/>
        </p:nvSpPr>
        <p:spPr bwMode="auto">
          <a:xfrm>
            <a:off x="762000" y="990600"/>
            <a:ext cx="80772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200" dirty="0">
                <a:solidFill>
                  <a:schemeClr val="accent3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Two or more atoms of the same or different elements, </a:t>
            </a:r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covalently</a:t>
            </a:r>
            <a:r>
              <a:rPr lang="en-US" sz="3200" dirty="0">
                <a:solidFill>
                  <a:schemeClr val="accent3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bonded together.</a:t>
            </a:r>
          </a:p>
        </p:txBody>
      </p:sp>
      <p:sp>
        <p:nvSpPr>
          <p:cNvPr id="87045" name="Text Box 5"/>
          <p:cNvSpPr txBox="1">
            <a:spLocks noChangeArrowheads="1"/>
          </p:cNvSpPr>
          <p:nvPr/>
        </p:nvSpPr>
        <p:spPr bwMode="auto">
          <a:xfrm>
            <a:off x="762000" y="2590800"/>
            <a:ext cx="78486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200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Molecules are </a:t>
            </a:r>
            <a:r>
              <a:rPr lang="en-US" sz="3200" i="1" u="sng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discrete</a:t>
            </a:r>
            <a:r>
              <a:rPr lang="en-US" sz="3200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structures, and their formulas represent each atom present in the molecule.</a:t>
            </a:r>
          </a:p>
        </p:txBody>
      </p:sp>
      <p:sp>
        <p:nvSpPr>
          <p:cNvPr id="87047" name="Text Box 7"/>
          <p:cNvSpPr txBox="1">
            <a:spLocks noChangeArrowheads="1"/>
          </p:cNvSpPr>
          <p:nvPr/>
        </p:nvSpPr>
        <p:spPr bwMode="auto">
          <a:xfrm>
            <a:off x="1981200" y="4724400"/>
            <a:ext cx="259398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accent4">
                    <a:lumMod val="10000"/>
                  </a:schemeClr>
                </a:solidFill>
              </a:rPr>
              <a:t>Pentane, C</a:t>
            </a:r>
            <a:r>
              <a:rPr lang="en-US" baseline="-25000" dirty="0" smtClean="0">
                <a:solidFill>
                  <a:schemeClr val="accent4">
                    <a:lumMod val="10000"/>
                  </a:schemeClr>
                </a:solidFill>
              </a:rPr>
              <a:t>5</a:t>
            </a:r>
            <a:r>
              <a:rPr lang="en-US" dirty="0" smtClean="0">
                <a:solidFill>
                  <a:schemeClr val="accent4">
                    <a:lumMod val="10000"/>
                  </a:schemeClr>
                </a:solidFill>
              </a:rPr>
              <a:t>H</a:t>
            </a:r>
            <a:r>
              <a:rPr lang="en-US" baseline="-25000" dirty="0" smtClean="0">
                <a:solidFill>
                  <a:schemeClr val="accent4">
                    <a:lumMod val="10000"/>
                  </a:schemeClr>
                </a:solidFill>
              </a:rPr>
              <a:t>12</a:t>
            </a:r>
            <a:endParaRPr lang="en-US" baseline="-25000" dirty="0">
              <a:solidFill>
                <a:schemeClr val="accent4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7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7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5" grpId="0"/>
      <p:bldP spid="8704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696200" cy="685800"/>
          </a:xfrm>
        </p:spPr>
        <p:txBody>
          <a:bodyPr/>
          <a:lstStyle/>
          <a:p>
            <a:r>
              <a:rPr lang="en-US" u="sng" dirty="0">
                <a:solidFill>
                  <a:srgbClr val="000000"/>
                </a:solidFill>
              </a:rPr>
              <a:t>Writing Ionic Compound Formulas</a:t>
            </a:r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228600" y="1036638"/>
            <a:ext cx="3832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Example: </a:t>
            </a:r>
            <a:r>
              <a:rPr lang="en-US" dirty="0">
                <a:solidFill>
                  <a:srgbClr val="C00000"/>
                </a:solidFill>
              </a:rPr>
              <a:t>Zinc hydroxide</a:t>
            </a:r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228600" y="1600200"/>
            <a:ext cx="8915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1. Write the formulas for the </a:t>
            </a:r>
            <a:r>
              <a:rPr lang="en-US" dirty="0" err="1">
                <a:solidFill>
                  <a:srgbClr val="000000"/>
                </a:solidFill>
              </a:rPr>
              <a:t>cation</a:t>
            </a:r>
            <a:r>
              <a:rPr lang="en-US" dirty="0">
                <a:solidFill>
                  <a:srgbClr val="000000"/>
                </a:solidFill>
              </a:rPr>
              <a:t> and anion, including </a:t>
            </a:r>
            <a:r>
              <a:rPr lang="en-US" u="sng" dirty="0">
                <a:solidFill>
                  <a:srgbClr val="000000"/>
                </a:solidFill>
              </a:rPr>
              <a:t>CHARGES</a:t>
            </a:r>
            <a:r>
              <a:rPr lang="en-US" dirty="0">
                <a:solidFill>
                  <a:srgbClr val="000000"/>
                </a:solidFill>
              </a:rPr>
              <a:t>!</a:t>
            </a:r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3048000" y="4495800"/>
            <a:ext cx="1420813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Zn</a:t>
            </a:r>
            <a:r>
              <a:rPr lang="en-US" sz="4800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2+</a:t>
            </a:r>
          </a:p>
        </p:txBody>
      </p:sp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4648200" y="4495800"/>
            <a:ext cx="1387475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OH</a:t>
            </a:r>
            <a:r>
              <a:rPr lang="en-US" sz="4800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-</a:t>
            </a:r>
          </a:p>
        </p:txBody>
      </p:sp>
      <p:sp>
        <p:nvSpPr>
          <p:cNvPr id="25607" name="Text Box 7"/>
          <p:cNvSpPr txBox="1">
            <a:spLocks noChangeArrowheads="1"/>
          </p:cNvSpPr>
          <p:nvPr/>
        </p:nvSpPr>
        <p:spPr bwMode="auto">
          <a:xfrm>
            <a:off x="228600" y="2590800"/>
            <a:ext cx="7620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2. Check to see if charges are balanced. </a:t>
            </a:r>
          </a:p>
        </p:txBody>
      </p:sp>
      <p:sp>
        <p:nvSpPr>
          <p:cNvPr id="25608" name="Line 8"/>
          <p:cNvSpPr>
            <a:spLocks noChangeShapeType="1"/>
          </p:cNvSpPr>
          <p:nvPr/>
        </p:nvSpPr>
        <p:spPr bwMode="auto">
          <a:xfrm flipV="1">
            <a:off x="4038600" y="5181600"/>
            <a:ext cx="0" cy="762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5609" name="Line 9"/>
          <p:cNvSpPr>
            <a:spLocks noChangeShapeType="1"/>
          </p:cNvSpPr>
          <p:nvPr/>
        </p:nvSpPr>
        <p:spPr bwMode="auto">
          <a:xfrm flipV="1">
            <a:off x="5791200" y="5105400"/>
            <a:ext cx="0" cy="762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5610" name="Text Box 10"/>
          <p:cNvSpPr txBox="1">
            <a:spLocks noChangeArrowheads="1"/>
          </p:cNvSpPr>
          <p:nvPr/>
        </p:nvSpPr>
        <p:spPr bwMode="auto">
          <a:xfrm>
            <a:off x="228600" y="3200400"/>
            <a:ext cx="86868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3. Balance charges , if necessary, using </a:t>
            </a:r>
            <a:r>
              <a:rPr lang="en-US" dirty="0">
                <a:solidFill>
                  <a:srgbClr val="006600"/>
                </a:solidFill>
              </a:rPr>
              <a:t>subscripts</a:t>
            </a:r>
            <a:r>
              <a:rPr lang="en-US" dirty="0">
                <a:solidFill>
                  <a:srgbClr val="000000"/>
                </a:solidFill>
              </a:rPr>
              <a:t>. Use parentheses if you need more than one of a </a:t>
            </a:r>
            <a:r>
              <a:rPr lang="en-US" u="sng" dirty="0">
                <a:solidFill>
                  <a:srgbClr val="006600"/>
                </a:solidFill>
              </a:rPr>
              <a:t>polyatomic ion</a:t>
            </a:r>
            <a:r>
              <a:rPr lang="en-US" dirty="0">
                <a:solidFill>
                  <a:srgbClr val="000000"/>
                </a:solidFill>
              </a:rPr>
              <a:t>.</a:t>
            </a:r>
          </a:p>
          <a:p>
            <a:endParaRPr lang="en-US" dirty="0"/>
          </a:p>
        </p:txBody>
      </p:sp>
      <p:sp>
        <p:nvSpPr>
          <p:cNvPr id="25611" name="Text Box 11"/>
          <p:cNvSpPr txBox="1">
            <a:spLocks noChangeArrowheads="1"/>
          </p:cNvSpPr>
          <p:nvPr/>
        </p:nvSpPr>
        <p:spPr bwMode="auto">
          <a:xfrm>
            <a:off x="3886200" y="5334000"/>
            <a:ext cx="222567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Not </a:t>
            </a:r>
            <a:r>
              <a:rPr lang="en-US" dirty="0" smtClean="0">
                <a:solidFill>
                  <a:srgbClr val="FF0000"/>
                </a:solidFill>
              </a:rPr>
              <a:t>balanced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5612" name="Text Box 12"/>
          <p:cNvSpPr txBox="1">
            <a:spLocks noChangeArrowheads="1"/>
          </p:cNvSpPr>
          <p:nvPr/>
        </p:nvSpPr>
        <p:spPr bwMode="auto">
          <a:xfrm>
            <a:off x="4343400" y="4419600"/>
            <a:ext cx="22860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4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     </a:t>
            </a:r>
            <a:r>
              <a:rPr lang="en-US" sz="4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)</a:t>
            </a:r>
            <a:endParaRPr lang="en-US" sz="4800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5613" name="Text Box 13"/>
          <p:cNvSpPr txBox="1">
            <a:spLocks noChangeArrowheads="1"/>
          </p:cNvSpPr>
          <p:nvPr/>
        </p:nvSpPr>
        <p:spPr bwMode="auto">
          <a:xfrm>
            <a:off x="6172200" y="4876800"/>
            <a:ext cx="463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5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5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4" grpId="0" autoUpdateAnimBg="0"/>
      <p:bldP spid="25605" grpId="0" autoUpdateAnimBg="0"/>
      <p:bldP spid="25606" grpId="0" autoUpdateAnimBg="0"/>
      <p:bldP spid="25607" grpId="0" autoUpdateAnimBg="0"/>
      <p:bldP spid="25608" grpId="0" animBg="1"/>
      <p:bldP spid="25609" grpId="0" animBg="1"/>
      <p:bldP spid="25610" grpId="0" autoUpdateAnimBg="0"/>
      <p:bldP spid="25611" grpId="0" autoUpdateAnimBg="0"/>
      <p:bldP spid="25612" grpId="0" autoUpdateAnimBg="0"/>
      <p:bldP spid="25613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696200" cy="685800"/>
          </a:xfrm>
        </p:spPr>
        <p:txBody>
          <a:bodyPr/>
          <a:lstStyle/>
          <a:p>
            <a:r>
              <a:rPr lang="en-US" u="sng" dirty="0">
                <a:solidFill>
                  <a:srgbClr val="000000"/>
                </a:solidFill>
              </a:rPr>
              <a:t>Writing Ionic Compound Formulas</a:t>
            </a:r>
          </a:p>
        </p:txBody>
      </p:sp>
      <p:sp>
        <p:nvSpPr>
          <p:cNvPr id="26627" name="Text Box 1027"/>
          <p:cNvSpPr txBox="1">
            <a:spLocks noChangeArrowheads="1"/>
          </p:cNvSpPr>
          <p:nvPr/>
        </p:nvSpPr>
        <p:spPr bwMode="auto">
          <a:xfrm>
            <a:off x="228600" y="1036638"/>
            <a:ext cx="4586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Example: Aluminum phosphate</a:t>
            </a:r>
          </a:p>
        </p:txBody>
      </p:sp>
      <p:sp>
        <p:nvSpPr>
          <p:cNvPr id="26628" name="Text Box 1028"/>
          <p:cNvSpPr txBox="1">
            <a:spLocks noChangeArrowheads="1"/>
          </p:cNvSpPr>
          <p:nvPr/>
        </p:nvSpPr>
        <p:spPr bwMode="auto">
          <a:xfrm>
            <a:off x="228600" y="1600200"/>
            <a:ext cx="84582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1. Write the formulas for the </a:t>
            </a:r>
            <a:r>
              <a:rPr lang="en-US" dirty="0" err="1">
                <a:solidFill>
                  <a:srgbClr val="000000"/>
                </a:solidFill>
              </a:rPr>
              <a:t>cation</a:t>
            </a:r>
            <a:r>
              <a:rPr lang="en-US" dirty="0">
                <a:solidFill>
                  <a:srgbClr val="000000"/>
                </a:solidFill>
              </a:rPr>
              <a:t> and anion, including </a:t>
            </a:r>
            <a:r>
              <a:rPr lang="en-US" u="sng" dirty="0">
                <a:solidFill>
                  <a:srgbClr val="000000"/>
                </a:solidFill>
              </a:rPr>
              <a:t>CHARGES</a:t>
            </a:r>
            <a:r>
              <a:rPr lang="en-US" dirty="0">
                <a:solidFill>
                  <a:srgbClr val="000000"/>
                </a:solidFill>
              </a:rPr>
              <a:t>!</a:t>
            </a:r>
          </a:p>
        </p:txBody>
      </p:sp>
      <p:sp>
        <p:nvSpPr>
          <p:cNvPr id="26629" name="Text Box 1029"/>
          <p:cNvSpPr txBox="1">
            <a:spLocks noChangeArrowheads="1"/>
          </p:cNvSpPr>
          <p:nvPr/>
        </p:nvSpPr>
        <p:spPr bwMode="auto">
          <a:xfrm>
            <a:off x="3200400" y="3581400"/>
            <a:ext cx="1292225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Al</a:t>
            </a:r>
            <a:r>
              <a:rPr lang="en-US" sz="4800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3+</a:t>
            </a:r>
          </a:p>
        </p:txBody>
      </p:sp>
      <p:sp>
        <p:nvSpPr>
          <p:cNvPr id="26630" name="Text Box 1030"/>
          <p:cNvSpPr txBox="1">
            <a:spLocks noChangeArrowheads="1"/>
          </p:cNvSpPr>
          <p:nvPr/>
        </p:nvSpPr>
        <p:spPr bwMode="auto">
          <a:xfrm>
            <a:off x="4495800" y="3595687"/>
            <a:ext cx="17399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PO</a:t>
            </a:r>
            <a:r>
              <a:rPr lang="en-US" sz="4800" baseline="-25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</a:t>
            </a:r>
            <a:r>
              <a:rPr lang="en-US" sz="4800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3-</a:t>
            </a:r>
          </a:p>
        </p:txBody>
      </p:sp>
      <p:sp>
        <p:nvSpPr>
          <p:cNvPr id="26631" name="Text Box 1031"/>
          <p:cNvSpPr txBox="1">
            <a:spLocks noChangeArrowheads="1"/>
          </p:cNvSpPr>
          <p:nvPr/>
        </p:nvSpPr>
        <p:spPr bwMode="auto">
          <a:xfrm>
            <a:off x="228600" y="2590800"/>
            <a:ext cx="7620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2. Check to see if charges are balanced. </a:t>
            </a:r>
          </a:p>
        </p:txBody>
      </p:sp>
      <p:sp>
        <p:nvSpPr>
          <p:cNvPr id="26632" name="Line 1032"/>
          <p:cNvSpPr>
            <a:spLocks noChangeShapeType="1"/>
          </p:cNvSpPr>
          <p:nvPr/>
        </p:nvSpPr>
        <p:spPr bwMode="auto">
          <a:xfrm flipV="1">
            <a:off x="4114800" y="4191000"/>
            <a:ext cx="0" cy="762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633" name="Line 1033"/>
          <p:cNvSpPr>
            <a:spLocks noChangeShapeType="1"/>
          </p:cNvSpPr>
          <p:nvPr/>
        </p:nvSpPr>
        <p:spPr bwMode="auto">
          <a:xfrm flipV="1">
            <a:off x="5943600" y="4191000"/>
            <a:ext cx="0" cy="762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635" name="Text Box 1035"/>
          <p:cNvSpPr txBox="1">
            <a:spLocks noChangeArrowheads="1"/>
          </p:cNvSpPr>
          <p:nvPr/>
        </p:nvSpPr>
        <p:spPr bwMode="auto">
          <a:xfrm>
            <a:off x="3200400" y="5181600"/>
            <a:ext cx="35052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They </a:t>
            </a:r>
            <a:r>
              <a:rPr lang="en-US" u="sng" dirty="0">
                <a:solidFill>
                  <a:srgbClr val="FF0000"/>
                </a:solidFill>
              </a:rPr>
              <a:t>ARE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balanced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6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8" grpId="0" autoUpdateAnimBg="0"/>
      <p:bldP spid="26629" grpId="0" autoUpdateAnimBg="0"/>
      <p:bldP spid="26630" grpId="0" autoUpdateAnimBg="0"/>
      <p:bldP spid="26631" grpId="0" autoUpdateAnimBg="0"/>
      <p:bldP spid="26632" grpId="0" animBg="1"/>
      <p:bldP spid="26633" grpId="0" animBg="1"/>
      <p:bldP spid="26635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04800"/>
            <a:ext cx="7467600" cy="685800"/>
          </a:xfrm>
          <a:noFill/>
          <a:ln/>
          <a:effectLst>
            <a:outerShdw dist="35921" dir="2700000" algn="ctr" rotWithShape="0">
              <a:srgbClr val="000000"/>
            </a:outerShdw>
          </a:effectLst>
        </p:spPr>
        <p:txBody>
          <a:bodyPr lIns="90488" tIns="44450" rIns="90488" bIns="44450"/>
          <a:lstStyle/>
          <a:p>
            <a:r>
              <a:rPr lang="en-US" dirty="0">
                <a:solidFill>
                  <a:srgbClr val="000000"/>
                </a:solidFill>
                <a:effectLst/>
              </a:rPr>
              <a:t>Naming Ionic Compounds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990600"/>
            <a:ext cx="8534400" cy="4724400"/>
          </a:xfrm>
          <a:solidFill>
            <a:schemeClr val="tx2">
              <a:lumMod val="95000"/>
            </a:schemeClr>
          </a:solidFill>
          <a:ln/>
          <a:effectLst>
            <a:outerShdw blurRad="50800" dist="101600" dir="2700000" algn="tl" rotWithShape="0">
              <a:prstClr val="black">
                <a:alpha val="40000"/>
              </a:prstClr>
            </a:outerShdw>
          </a:effectLst>
        </p:spPr>
        <p:txBody>
          <a:bodyPr lIns="90488" tIns="44450" rIns="90488" bIns="44450"/>
          <a:lstStyle/>
          <a:p>
            <a:pPr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3200" dirty="0" err="1" smtClean="0">
                <a:solidFill>
                  <a:srgbClr val="000000"/>
                </a:solidFill>
                <a:effectLst/>
              </a:rPr>
              <a:t>Cation</a:t>
            </a:r>
            <a:r>
              <a:rPr lang="en-US" sz="3200" dirty="0" smtClean="0">
                <a:solidFill>
                  <a:srgbClr val="000000"/>
                </a:solidFill>
                <a:effectLst/>
              </a:rPr>
              <a:t> </a:t>
            </a:r>
            <a:r>
              <a:rPr lang="en-US" sz="3200" dirty="0">
                <a:solidFill>
                  <a:srgbClr val="000000"/>
                </a:solidFill>
                <a:effectLst/>
              </a:rPr>
              <a:t>first, then anion</a:t>
            </a:r>
          </a:p>
          <a:p>
            <a:pPr>
              <a:spcBef>
                <a:spcPct val="70000"/>
              </a:spcBef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3200" dirty="0" smtClean="0">
                <a:solidFill>
                  <a:srgbClr val="000000"/>
                </a:solidFill>
                <a:effectLst/>
              </a:rPr>
              <a:t>Monatomic </a:t>
            </a:r>
            <a:r>
              <a:rPr lang="en-US" sz="3200" dirty="0" err="1">
                <a:solidFill>
                  <a:srgbClr val="000000"/>
                </a:solidFill>
                <a:effectLst/>
              </a:rPr>
              <a:t>cation</a:t>
            </a:r>
            <a:r>
              <a:rPr lang="en-US" sz="3200" dirty="0">
                <a:solidFill>
                  <a:srgbClr val="000000"/>
                </a:solidFill>
                <a:effectLst/>
              </a:rPr>
              <a:t> = name of the element</a:t>
            </a:r>
          </a:p>
          <a:p>
            <a:pPr algn="ctr"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3200" dirty="0">
                <a:solidFill>
                  <a:srgbClr val="006600"/>
                </a:solidFill>
                <a:effectLst/>
              </a:rPr>
              <a:t>Ca</a:t>
            </a:r>
            <a:r>
              <a:rPr lang="en-US" sz="3200" baseline="30000" dirty="0">
                <a:solidFill>
                  <a:srgbClr val="006600"/>
                </a:solidFill>
                <a:effectLst/>
              </a:rPr>
              <a:t>2+</a:t>
            </a:r>
            <a:r>
              <a:rPr lang="en-US" sz="3200" dirty="0">
                <a:solidFill>
                  <a:srgbClr val="006600"/>
                </a:solidFill>
                <a:effectLst/>
              </a:rPr>
              <a:t> = calcium ion</a:t>
            </a:r>
          </a:p>
          <a:p>
            <a:pPr>
              <a:spcBef>
                <a:spcPct val="70000"/>
              </a:spcBef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3200" dirty="0" smtClean="0">
                <a:solidFill>
                  <a:srgbClr val="000000"/>
                </a:solidFill>
                <a:effectLst/>
              </a:rPr>
              <a:t>Monatomic </a:t>
            </a:r>
            <a:r>
              <a:rPr lang="en-US" sz="3200" dirty="0">
                <a:solidFill>
                  <a:srgbClr val="000000"/>
                </a:solidFill>
                <a:effectLst/>
              </a:rPr>
              <a:t>anion</a:t>
            </a:r>
            <a:r>
              <a:rPr lang="en-US" sz="3200" dirty="0">
                <a:effectLst/>
              </a:rPr>
              <a:t>   </a:t>
            </a:r>
            <a:r>
              <a:rPr lang="en-US" sz="3200" dirty="0">
                <a:solidFill>
                  <a:srgbClr val="000000"/>
                </a:solidFill>
                <a:effectLst/>
              </a:rPr>
              <a:t>=</a:t>
            </a:r>
            <a:r>
              <a:rPr lang="en-US" sz="3200" dirty="0">
                <a:effectLst/>
              </a:rPr>
              <a:t>   </a:t>
            </a:r>
            <a:r>
              <a:rPr lang="en-US" sz="3200" dirty="0">
                <a:solidFill>
                  <a:schemeClr val="accent3">
                    <a:lumMod val="50000"/>
                  </a:schemeClr>
                </a:solidFill>
                <a:effectLst/>
              </a:rPr>
              <a:t>root</a:t>
            </a:r>
            <a:r>
              <a:rPr lang="en-US" sz="3200" dirty="0">
                <a:effectLst/>
              </a:rPr>
              <a:t>  +  </a:t>
            </a:r>
            <a:r>
              <a:rPr lang="en-US" sz="3200" dirty="0">
                <a:solidFill>
                  <a:srgbClr val="FC0128"/>
                </a:solidFill>
                <a:effectLst/>
              </a:rPr>
              <a:t>-</a:t>
            </a:r>
            <a:r>
              <a:rPr lang="en-US" sz="3200" dirty="0" err="1">
                <a:solidFill>
                  <a:srgbClr val="FC0128"/>
                </a:solidFill>
                <a:effectLst/>
              </a:rPr>
              <a:t>ide</a:t>
            </a:r>
            <a:endParaRPr lang="en-US" sz="3200" dirty="0">
              <a:effectLst/>
            </a:endParaRPr>
          </a:p>
          <a:p>
            <a:pPr algn="ctr"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3200" dirty="0" err="1">
                <a:solidFill>
                  <a:srgbClr val="006600"/>
                </a:solidFill>
                <a:effectLst/>
              </a:rPr>
              <a:t>Cl</a:t>
            </a:r>
            <a:r>
              <a:rPr lang="en-US" sz="3200" baseline="30000" dirty="0">
                <a:solidFill>
                  <a:srgbClr val="006600"/>
                </a:solidFill>
                <a:effectLst/>
                <a:latin typeface="Symbol" pitchFamily="18" charset="2"/>
              </a:rPr>
              <a:t>-</a:t>
            </a:r>
            <a:r>
              <a:rPr lang="en-US" sz="3200" dirty="0">
                <a:solidFill>
                  <a:schemeClr val="accent1"/>
                </a:solidFill>
                <a:effectLst/>
              </a:rPr>
              <a:t>  </a:t>
            </a:r>
            <a:r>
              <a:rPr lang="en-US" sz="3200" dirty="0">
                <a:solidFill>
                  <a:srgbClr val="000000"/>
                </a:solidFill>
                <a:effectLst/>
              </a:rPr>
              <a:t>=</a:t>
            </a:r>
            <a:r>
              <a:rPr lang="en-US" sz="3200" dirty="0">
                <a:solidFill>
                  <a:schemeClr val="accent1"/>
                </a:solidFill>
                <a:effectLst/>
              </a:rPr>
              <a:t>  </a:t>
            </a:r>
            <a:r>
              <a:rPr lang="en-US" sz="3200" dirty="0">
                <a:solidFill>
                  <a:srgbClr val="006600"/>
                </a:solidFill>
                <a:effectLst/>
              </a:rPr>
              <a:t>chlor</a:t>
            </a:r>
            <a:r>
              <a:rPr lang="en-US" sz="3200" u="sng" dirty="0">
                <a:solidFill>
                  <a:srgbClr val="006600"/>
                </a:solidFill>
                <a:effectLst/>
              </a:rPr>
              <a:t>ide</a:t>
            </a:r>
          </a:p>
          <a:p>
            <a:pPr algn="ctr"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3200" dirty="0">
                <a:solidFill>
                  <a:srgbClr val="006600"/>
                </a:solidFill>
                <a:effectLst/>
              </a:rPr>
              <a:t>CaCl</a:t>
            </a:r>
            <a:r>
              <a:rPr lang="en-US" sz="3200" baseline="-25000" dirty="0">
                <a:solidFill>
                  <a:srgbClr val="006600"/>
                </a:solidFill>
                <a:effectLst/>
              </a:rPr>
              <a:t>2</a:t>
            </a:r>
            <a:r>
              <a:rPr lang="en-US" sz="3200" dirty="0">
                <a:solidFill>
                  <a:srgbClr val="006600"/>
                </a:solidFill>
                <a:effectLst/>
              </a:rPr>
              <a:t>  =  calcium chloride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uiExpand="1" build="p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  <a:noFill/>
          <a:ln/>
          <a:effectLst>
            <a:outerShdw dist="35921" dir="2700000" algn="ctr" rotWithShape="0">
              <a:srgbClr val="000000"/>
            </a:outerShdw>
          </a:effectLst>
        </p:spPr>
        <p:txBody>
          <a:bodyPr lIns="90488" tIns="44450" rIns="90488" bIns="44450"/>
          <a:lstStyle/>
          <a:p>
            <a:r>
              <a:rPr lang="en-US" dirty="0">
                <a:solidFill>
                  <a:srgbClr val="000000"/>
                </a:solidFill>
                <a:effectLst/>
              </a:rPr>
              <a:t>Naming Ionic </a:t>
            </a:r>
            <a:r>
              <a:rPr lang="en-US" dirty="0" smtClean="0">
                <a:solidFill>
                  <a:srgbClr val="000000"/>
                </a:solidFill>
                <a:effectLst/>
              </a:rPr>
              <a:t>Compounds</a:t>
            </a:r>
            <a:endParaRPr lang="en-US" sz="2000" dirty="0">
              <a:solidFill>
                <a:srgbClr val="000000"/>
              </a:solidFill>
              <a:effectLst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2209800"/>
            <a:ext cx="8229600" cy="3276600"/>
          </a:xfrm>
          <a:solidFill>
            <a:schemeClr val="tx2">
              <a:lumMod val="95000"/>
            </a:schemeClr>
          </a:solidFill>
          <a:ln/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</p:spPr>
        <p:txBody>
          <a:bodyPr lIns="90488" tIns="44450" rIns="90488" bIns="44450"/>
          <a:lstStyle/>
          <a:p>
            <a:pPr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2800" dirty="0" smtClean="0">
                <a:solidFill>
                  <a:srgbClr val="000000"/>
                </a:solidFill>
                <a:effectLst/>
              </a:rPr>
              <a:t>some </a:t>
            </a:r>
            <a:r>
              <a:rPr lang="en-US" sz="2800" dirty="0">
                <a:solidFill>
                  <a:srgbClr val="000000"/>
                </a:solidFill>
                <a:effectLst/>
              </a:rPr>
              <a:t>metal forms more than one </a:t>
            </a:r>
            <a:r>
              <a:rPr lang="en-US" sz="2800" dirty="0" err="1">
                <a:solidFill>
                  <a:srgbClr val="000000"/>
                </a:solidFill>
                <a:effectLst/>
              </a:rPr>
              <a:t>cation</a:t>
            </a:r>
            <a:endParaRPr lang="en-US" sz="2800" dirty="0">
              <a:solidFill>
                <a:srgbClr val="000000"/>
              </a:solidFill>
              <a:effectLst/>
            </a:endParaRPr>
          </a:p>
          <a:p>
            <a:pPr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2800" dirty="0" smtClean="0">
                <a:solidFill>
                  <a:srgbClr val="000000"/>
                </a:solidFill>
                <a:effectLst/>
              </a:rPr>
              <a:t>use </a:t>
            </a:r>
            <a:r>
              <a:rPr lang="en-US" sz="2800" dirty="0">
                <a:solidFill>
                  <a:srgbClr val="006600"/>
                </a:solidFill>
                <a:effectLst/>
              </a:rPr>
              <a:t>Roman numeral </a:t>
            </a:r>
            <a:r>
              <a:rPr lang="en-US" sz="2800" dirty="0">
                <a:solidFill>
                  <a:srgbClr val="000000"/>
                </a:solidFill>
                <a:effectLst/>
              </a:rPr>
              <a:t>in name</a:t>
            </a:r>
          </a:p>
          <a:p>
            <a:pPr algn="ctr">
              <a:spcBef>
                <a:spcPct val="70000"/>
              </a:spcBef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2800" dirty="0">
                <a:solidFill>
                  <a:srgbClr val="000000"/>
                </a:solidFill>
                <a:effectLst/>
              </a:rPr>
              <a:t>PbCl</a:t>
            </a:r>
            <a:r>
              <a:rPr lang="en-US" sz="2800" baseline="-25000" dirty="0">
                <a:solidFill>
                  <a:srgbClr val="000000"/>
                </a:solidFill>
                <a:effectLst/>
              </a:rPr>
              <a:t>2</a:t>
            </a:r>
            <a:endParaRPr lang="en-US" sz="2800" dirty="0">
              <a:solidFill>
                <a:srgbClr val="000000"/>
              </a:solidFill>
              <a:effectLst/>
            </a:endParaRPr>
          </a:p>
          <a:p>
            <a:pPr algn="ctr">
              <a:spcBef>
                <a:spcPct val="70000"/>
              </a:spcBef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2800" dirty="0">
                <a:solidFill>
                  <a:srgbClr val="000000"/>
                </a:solidFill>
                <a:effectLst/>
              </a:rPr>
              <a:t>Pb</a:t>
            </a:r>
            <a:r>
              <a:rPr lang="en-US" sz="2800" baseline="30000" dirty="0">
                <a:solidFill>
                  <a:srgbClr val="000000"/>
                </a:solidFill>
                <a:effectLst/>
              </a:rPr>
              <a:t>2+</a:t>
            </a:r>
            <a:r>
              <a:rPr lang="en-US" sz="2800" dirty="0">
                <a:solidFill>
                  <a:srgbClr val="000000"/>
                </a:solidFill>
                <a:effectLst/>
              </a:rPr>
              <a:t> is </a:t>
            </a:r>
            <a:r>
              <a:rPr lang="en-US" sz="2800" dirty="0" err="1" smtClean="0">
                <a:solidFill>
                  <a:srgbClr val="000000"/>
                </a:solidFill>
                <a:effectLst/>
              </a:rPr>
              <a:t>cation</a:t>
            </a:r>
            <a:endParaRPr lang="en-US" sz="2800" dirty="0">
              <a:solidFill>
                <a:srgbClr val="000000"/>
              </a:solidFill>
              <a:effectLst/>
            </a:endParaRPr>
          </a:p>
          <a:p>
            <a:pPr algn="ctr">
              <a:spcBef>
                <a:spcPct val="70000"/>
              </a:spcBef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2800" dirty="0">
                <a:solidFill>
                  <a:srgbClr val="000000"/>
                </a:solidFill>
                <a:effectLst/>
              </a:rPr>
              <a:t>PbCl</a:t>
            </a:r>
            <a:r>
              <a:rPr lang="en-US" sz="2800" baseline="-25000" dirty="0">
                <a:solidFill>
                  <a:srgbClr val="000000"/>
                </a:solidFill>
                <a:effectLst/>
              </a:rPr>
              <a:t>2</a:t>
            </a:r>
            <a:r>
              <a:rPr lang="en-US" sz="2800" dirty="0">
                <a:solidFill>
                  <a:srgbClr val="000000"/>
                </a:solidFill>
                <a:effectLst/>
              </a:rPr>
              <a:t>  =  lead(II) chloride</a:t>
            </a: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1143000" y="1524000"/>
            <a:ext cx="6872288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 dirty="0">
                <a:solidFill>
                  <a:srgbClr val="000000"/>
                </a:solidFill>
              </a:rPr>
              <a:t>Metals with multiple oxidation states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685800"/>
          </a:xfrm>
          <a:noFill/>
          <a:ln/>
          <a:effectLst>
            <a:outerShdw dist="35921" dir="2700000" algn="ctr" rotWithShape="0">
              <a:srgbClr val="000000"/>
            </a:outerShdw>
          </a:effectLst>
        </p:spPr>
        <p:txBody>
          <a:bodyPr lIns="90488" tIns="44450" rIns="90488" bIns="44450"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Binary Molecular Compounds</a:t>
            </a:r>
            <a:endParaRPr lang="en-US" sz="2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143000"/>
            <a:ext cx="8534400" cy="4495800"/>
          </a:xfrm>
          <a:noFill/>
          <a:ln/>
        </p:spPr>
        <p:txBody>
          <a:bodyPr lIns="90488" tIns="44450" rIns="90488" bIns="44450"/>
          <a:lstStyle/>
          <a:p>
            <a:pPr marL="406400" indent="-406400">
              <a:buFont typeface="Wingdings" pitchFamily="2" charset="2"/>
              <a:buChar char="§"/>
            </a:pPr>
            <a:r>
              <a:rPr lang="en-US" sz="2800" dirty="0" smtClean="0">
                <a:solidFill>
                  <a:srgbClr val="000000"/>
                </a:solidFill>
              </a:rPr>
              <a:t>Compounds </a:t>
            </a:r>
            <a:r>
              <a:rPr lang="en-US" sz="2800" dirty="0">
                <a:solidFill>
                  <a:srgbClr val="000000"/>
                </a:solidFill>
              </a:rPr>
              <a:t>between two nonmetals</a:t>
            </a:r>
          </a:p>
          <a:p>
            <a:pPr marL="406400" indent="-406400">
              <a:buFont typeface="Wingdings" pitchFamily="2" charset="2"/>
              <a:buChar char="§"/>
            </a:pPr>
            <a:r>
              <a:rPr lang="en-US" sz="2800" dirty="0" smtClean="0">
                <a:solidFill>
                  <a:srgbClr val="000000"/>
                </a:solidFill>
              </a:rPr>
              <a:t>First </a:t>
            </a:r>
            <a:r>
              <a:rPr lang="en-US" sz="2800" dirty="0">
                <a:solidFill>
                  <a:srgbClr val="000000"/>
                </a:solidFill>
              </a:rPr>
              <a:t>element in the formula is named first</a:t>
            </a:r>
            <a:r>
              <a:rPr lang="en-US" sz="2800" dirty="0" smtClean="0">
                <a:solidFill>
                  <a:srgbClr val="000000"/>
                </a:solidFill>
              </a:rPr>
              <a:t>.</a:t>
            </a:r>
          </a:p>
          <a:p>
            <a:pPr marL="806450" lvl="1" indent="-406400">
              <a:buFont typeface="Wingdings" pitchFamily="2" charset="2"/>
              <a:buChar char="§"/>
            </a:pPr>
            <a:r>
              <a:rPr lang="en-US" sz="2800" dirty="0" smtClean="0">
                <a:solidFill>
                  <a:srgbClr val="000000"/>
                </a:solidFill>
              </a:rPr>
              <a:t>Keeps its element name</a:t>
            </a:r>
          </a:p>
          <a:p>
            <a:pPr marL="806450" lvl="1" indent="-406400">
              <a:buFont typeface="Wingdings" pitchFamily="2" charset="2"/>
              <a:buChar char="§"/>
            </a:pPr>
            <a:r>
              <a:rPr lang="en-US" sz="2800" dirty="0" smtClean="0">
                <a:solidFill>
                  <a:srgbClr val="000000"/>
                </a:solidFill>
              </a:rPr>
              <a:t>Gets a prefix </a:t>
            </a:r>
            <a:r>
              <a:rPr lang="en-US" sz="2800" dirty="0" smtClean="0">
                <a:solidFill>
                  <a:srgbClr val="C00000"/>
                </a:solidFill>
              </a:rPr>
              <a:t>if</a:t>
            </a:r>
            <a:r>
              <a:rPr lang="en-US" sz="2800" dirty="0" smtClean="0">
                <a:solidFill>
                  <a:srgbClr val="000000"/>
                </a:solidFill>
              </a:rPr>
              <a:t> there is a subscript on it</a:t>
            </a:r>
            <a:endParaRPr lang="en-US" sz="2800" dirty="0">
              <a:solidFill>
                <a:srgbClr val="000000"/>
              </a:solidFill>
            </a:endParaRPr>
          </a:p>
          <a:p>
            <a:pPr marL="406400" indent="-406400">
              <a:buFont typeface="Wingdings" pitchFamily="2" charset="2"/>
              <a:buChar char="§"/>
            </a:pPr>
            <a:r>
              <a:rPr lang="en-US" sz="2800" dirty="0" smtClean="0">
                <a:solidFill>
                  <a:srgbClr val="000000"/>
                </a:solidFill>
              </a:rPr>
              <a:t>Second </a:t>
            </a:r>
            <a:r>
              <a:rPr lang="en-US" sz="2800" dirty="0">
                <a:solidFill>
                  <a:srgbClr val="000000"/>
                </a:solidFill>
              </a:rPr>
              <a:t>element </a:t>
            </a:r>
            <a:r>
              <a:rPr lang="en-US" sz="2800" dirty="0" smtClean="0">
                <a:solidFill>
                  <a:srgbClr val="000000"/>
                </a:solidFill>
              </a:rPr>
              <a:t>is named second</a:t>
            </a:r>
            <a:endParaRPr lang="en-US" sz="2800" dirty="0">
              <a:solidFill>
                <a:srgbClr val="000000"/>
              </a:solidFill>
            </a:endParaRPr>
          </a:p>
          <a:p>
            <a:pPr marL="806450" lvl="1" indent="-406400">
              <a:buFont typeface="Wingdings" pitchFamily="2" charset="2"/>
              <a:buChar char="§"/>
            </a:pPr>
            <a:r>
              <a:rPr lang="en-US" sz="2800" dirty="0" smtClean="0">
                <a:solidFill>
                  <a:srgbClr val="000000"/>
                </a:solidFill>
              </a:rPr>
              <a:t>Use the root of the element name plus the  </a:t>
            </a:r>
            <a:r>
              <a:rPr lang="en-US" sz="2800" i="1" dirty="0" smtClean="0">
                <a:solidFill>
                  <a:srgbClr val="C00000"/>
                </a:solidFill>
              </a:rPr>
              <a:t>-</a:t>
            </a:r>
            <a:r>
              <a:rPr lang="en-US" sz="2800" i="1" dirty="0" err="1" smtClean="0">
                <a:solidFill>
                  <a:srgbClr val="C00000"/>
                </a:solidFill>
              </a:rPr>
              <a:t>ide</a:t>
            </a:r>
            <a:r>
              <a:rPr lang="en-US" sz="2800" i="1" dirty="0" smtClean="0">
                <a:solidFill>
                  <a:srgbClr val="C00000"/>
                </a:solidFill>
              </a:rPr>
              <a:t> </a:t>
            </a:r>
            <a:r>
              <a:rPr lang="en-US" sz="2800" dirty="0" smtClean="0">
                <a:solidFill>
                  <a:srgbClr val="000000"/>
                </a:solidFill>
              </a:rPr>
              <a:t>suffix</a:t>
            </a:r>
            <a:endParaRPr lang="en-US" sz="2800" dirty="0">
              <a:solidFill>
                <a:srgbClr val="000000"/>
              </a:solidFill>
            </a:endParaRPr>
          </a:p>
          <a:p>
            <a:pPr marL="806450" lvl="1" indent="-406400">
              <a:buFont typeface="Wingdings" pitchFamily="2" charset="2"/>
              <a:buChar char="§"/>
            </a:pPr>
            <a:r>
              <a:rPr lang="en-US" sz="2800" dirty="0" smtClean="0">
                <a:solidFill>
                  <a:srgbClr val="C00000"/>
                </a:solidFill>
              </a:rPr>
              <a:t>Always</a:t>
            </a:r>
            <a:r>
              <a:rPr lang="en-US" sz="2800" dirty="0" smtClean="0">
                <a:solidFill>
                  <a:srgbClr val="000000"/>
                </a:solidFill>
              </a:rPr>
              <a:t> use a prefix on the second element</a:t>
            </a:r>
            <a:endParaRPr lang="en-US" sz="2800" dirty="0">
              <a:solidFill>
                <a:srgbClr val="000000"/>
              </a:solidFill>
            </a:endParaRPr>
          </a:p>
          <a:p>
            <a:pPr marL="406400" indent="-406400" algn="ctr">
              <a:spcBef>
                <a:spcPct val="70000"/>
              </a:spcBef>
              <a:buFontTx/>
              <a:buNone/>
            </a:pPr>
            <a:endParaRPr lang="en-US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0" y="1143000"/>
            <a:ext cx="4419600" cy="2209800"/>
          </a:xfrm>
        </p:spPr>
        <p:txBody>
          <a:bodyPr/>
          <a:lstStyle/>
          <a:p>
            <a:r>
              <a:rPr lang="en-US" sz="5400" dirty="0" smtClean="0">
                <a:solidFill>
                  <a:srgbClr val="006600"/>
                </a:solidFill>
              </a:rPr>
              <a:t>List of Prefixes</a:t>
            </a:r>
            <a:endParaRPr lang="en-US" sz="5400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28600"/>
            <a:ext cx="3429000" cy="6629400"/>
          </a:xfrm>
        </p:spPr>
        <p:txBody>
          <a:bodyPr/>
          <a:lstStyle/>
          <a:p>
            <a:pPr>
              <a:buClr>
                <a:srgbClr val="C00000"/>
              </a:buClr>
              <a:buFont typeface="Wingdings" pitchFamily="2" charset="2"/>
              <a:buChar char="§"/>
            </a:pPr>
            <a:r>
              <a:rPr lang="en-US" sz="3600" dirty="0" smtClean="0">
                <a:solidFill>
                  <a:srgbClr val="000000"/>
                </a:solidFill>
              </a:rPr>
              <a:t>1 = </a:t>
            </a:r>
            <a:r>
              <a:rPr lang="en-US" sz="3600" dirty="0" err="1" smtClean="0">
                <a:solidFill>
                  <a:srgbClr val="000000"/>
                </a:solidFill>
              </a:rPr>
              <a:t>mon</a:t>
            </a:r>
            <a:r>
              <a:rPr lang="en-US" sz="3600" dirty="0" smtClean="0">
                <a:solidFill>
                  <a:srgbClr val="000000"/>
                </a:solidFill>
              </a:rPr>
              <a:t>(o)</a:t>
            </a:r>
          </a:p>
          <a:p>
            <a:pPr>
              <a:buClr>
                <a:srgbClr val="C00000"/>
              </a:buClr>
              <a:buFont typeface="Wingdings" pitchFamily="2" charset="2"/>
              <a:buChar char="§"/>
            </a:pPr>
            <a:r>
              <a:rPr lang="en-US" sz="3600" dirty="0" smtClean="0">
                <a:solidFill>
                  <a:srgbClr val="000000"/>
                </a:solidFill>
              </a:rPr>
              <a:t>2 = </a:t>
            </a:r>
            <a:r>
              <a:rPr lang="en-US" sz="3600" dirty="0" err="1" smtClean="0">
                <a:solidFill>
                  <a:srgbClr val="000000"/>
                </a:solidFill>
              </a:rPr>
              <a:t>di</a:t>
            </a:r>
            <a:endParaRPr lang="en-US" sz="3600" dirty="0" smtClean="0">
              <a:solidFill>
                <a:srgbClr val="000000"/>
              </a:solidFill>
            </a:endParaRPr>
          </a:p>
          <a:p>
            <a:pPr>
              <a:buClr>
                <a:srgbClr val="C00000"/>
              </a:buClr>
              <a:buFont typeface="Wingdings" pitchFamily="2" charset="2"/>
              <a:buChar char="§"/>
            </a:pPr>
            <a:r>
              <a:rPr lang="en-US" sz="3600" dirty="0" smtClean="0">
                <a:solidFill>
                  <a:srgbClr val="000000"/>
                </a:solidFill>
              </a:rPr>
              <a:t>3 = tri</a:t>
            </a:r>
          </a:p>
          <a:p>
            <a:pPr>
              <a:buClr>
                <a:srgbClr val="C00000"/>
              </a:buClr>
              <a:buFont typeface="Wingdings" pitchFamily="2" charset="2"/>
              <a:buChar char="§"/>
            </a:pPr>
            <a:r>
              <a:rPr lang="en-US" sz="3600" dirty="0" smtClean="0">
                <a:solidFill>
                  <a:srgbClr val="000000"/>
                </a:solidFill>
              </a:rPr>
              <a:t>4 = tetra</a:t>
            </a:r>
          </a:p>
          <a:p>
            <a:pPr>
              <a:buClr>
                <a:srgbClr val="C00000"/>
              </a:buClr>
              <a:buFont typeface="Wingdings" pitchFamily="2" charset="2"/>
              <a:buChar char="§"/>
            </a:pPr>
            <a:r>
              <a:rPr lang="en-US" sz="3600" dirty="0" smtClean="0">
                <a:solidFill>
                  <a:srgbClr val="000000"/>
                </a:solidFill>
              </a:rPr>
              <a:t>5 = </a:t>
            </a:r>
            <a:r>
              <a:rPr lang="en-US" sz="3600" dirty="0" err="1" smtClean="0">
                <a:solidFill>
                  <a:srgbClr val="000000"/>
                </a:solidFill>
              </a:rPr>
              <a:t>penta</a:t>
            </a:r>
            <a:endParaRPr lang="en-US" sz="3600" dirty="0" smtClean="0">
              <a:solidFill>
                <a:srgbClr val="000000"/>
              </a:solidFill>
            </a:endParaRPr>
          </a:p>
          <a:p>
            <a:pPr>
              <a:buClr>
                <a:srgbClr val="C00000"/>
              </a:buClr>
              <a:buFont typeface="Wingdings" pitchFamily="2" charset="2"/>
              <a:buChar char="§"/>
            </a:pPr>
            <a:r>
              <a:rPr lang="en-US" sz="3600" dirty="0" smtClean="0">
                <a:solidFill>
                  <a:srgbClr val="000000"/>
                </a:solidFill>
              </a:rPr>
              <a:t>6 = </a:t>
            </a:r>
            <a:r>
              <a:rPr lang="en-US" sz="3600" dirty="0" err="1" smtClean="0">
                <a:solidFill>
                  <a:srgbClr val="000000"/>
                </a:solidFill>
              </a:rPr>
              <a:t>hexa</a:t>
            </a:r>
            <a:endParaRPr lang="en-US" sz="3600" dirty="0" smtClean="0">
              <a:solidFill>
                <a:srgbClr val="000000"/>
              </a:solidFill>
            </a:endParaRPr>
          </a:p>
          <a:p>
            <a:pPr>
              <a:buClr>
                <a:srgbClr val="C00000"/>
              </a:buClr>
              <a:buFont typeface="Wingdings" pitchFamily="2" charset="2"/>
              <a:buChar char="§"/>
            </a:pPr>
            <a:r>
              <a:rPr lang="en-US" sz="3600" dirty="0" smtClean="0">
                <a:solidFill>
                  <a:srgbClr val="000000"/>
                </a:solidFill>
              </a:rPr>
              <a:t>7 = </a:t>
            </a:r>
            <a:r>
              <a:rPr lang="en-US" sz="3600" dirty="0" err="1" smtClean="0">
                <a:solidFill>
                  <a:srgbClr val="000000"/>
                </a:solidFill>
              </a:rPr>
              <a:t>hepta</a:t>
            </a:r>
            <a:endParaRPr lang="en-US" sz="3600" dirty="0" smtClean="0">
              <a:solidFill>
                <a:srgbClr val="000000"/>
              </a:solidFill>
            </a:endParaRPr>
          </a:p>
          <a:p>
            <a:pPr>
              <a:buClr>
                <a:srgbClr val="C00000"/>
              </a:buClr>
              <a:buFont typeface="Wingdings" pitchFamily="2" charset="2"/>
              <a:buChar char="§"/>
            </a:pPr>
            <a:r>
              <a:rPr lang="en-US" sz="3600" dirty="0" smtClean="0">
                <a:solidFill>
                  <a:srgbClr val="000000"/>
                </a:solidFill>
              </a:rPr>
              <a:t>8 = </a:t>
            </a:r>
            <a:r>
              <a:rPr lang="en-US" sz="3600" dirty="0" err="1" smtClean="0">
                <a:solidFill>
                  <a:srgbClr val="000000"/>
                </a:solidFill>
              </a:rPr>
              <a:t>octa</a:t>
            </a:r>
            <a:endParaRPr lang="en-US" sz="3600" dirty="0" smtClean="0">
              <a:solidFill>
                <a:srgbClr val="000000"/>
              </a:solidFill>
            </a:endParaRPr>
          </a:p>
          <a:p>
            <a:pPr>
              <a:buClr>
                <a:srgbClr val="C00000"/>
              </a:buClr>
              <a:buFont typeface="Wingdings" pitchFamily="2" charset="2"/>
              <a:buChar char="§"/>
            </a:pPr>
            <a:r>
              <a:rPr lang="en-US" sz="3600" dirty="0" smtClean="0">
                <a:solidFill>
                  <a:srgbClr val="000000"/>
                </a:solidFill>
              </a:rPr>
              <a:t>9 = </a:t>
            </a:r>
            <a:r>
              <a:rPr lang="en-US" sz="3600" dirty="0" err="1" smtClean="0">
                <a:solidFill>
                  <a:srgbClr val="000000"/>
                </a:solidFill>
              </a:rPr>
              <a:t>nona</a:t>
            </a:r>
            <a:endParaRPr lang="en-US" sz="3600" dirty="0" smtClean="0">
              <a:solidFill>
                <a:srgbClr val="000000"/>
              </a:solidFill>
            </a:endParaRPr>
          </a:p>
          <a:p>
            <a:pPr>
              <a:buClr>
                <a:srgbClr val="C00000"/>
              </a:buClr>
              <a:buFont typeface="Wingdings" pitchFamily="2" charset="2"/>
              <a:buChar char="§"/>
            </a:pPr>
            <a:r>
              <a:rPr lang="en-US" sz="3600" dirty="0" smtClean="0">
                <a:solidFill>
                  <a:srgbClr val="000000"/>
                </a:solidFill>
              </a:rPr>
              <a:t>10 = </a:t>
            </a:r>
            <a:r>
              <a:rPr lang="en-US" sz="3600" dirty="0" err="1" smtClean="0">
                <a:solidFill>
                  <a:srgbClr val="000000"/>
                </a:solidFill>
              </a:rPr>
              <a:t>deka</a:t>
            </a:r>
            <a:endParaRPr lang="en-US" sz="36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04800"/>
            <a:ext cx="7772400" cy="685800"/>
          </a:xfrm>
          <a:noFill/>
          <a:ln/>
          <a:effectLst>
            <a:outerShdw dist="35921" dir="2700000" algn="ctr" rotWithShape="0">
              <a:srgbClr val="000000"/>
            </a:outerShdw>
          </a:effectLst>
        </p:spPr>
        <p:txBody>
          <a:bodyPr lIns="90488" tIns="44450" rIns="90488" bIns="44450"/>
          <a:lstStyle/>
          <a:p>
            <a:r>
              <a:rPr lang="en-US" sz="4000" dirty="0">
                <a:solidFill>
                  <a:schemeClr val="bg1">
                    <a:lumMod val="50000"/>
                  </a:schemeClr>
                </a:solidFill>
              </a:rPr>
              <a:t>Naming Binary Compounds</a:t>
            </a: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1143000" y="1676400"/>
            <a:ext cx="2438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 kern="12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ea typeface="+mn-ea"/>
                <a:cs typeface="+mn-cs"/>
              </a:rPr>
              <a:t>P</a:t>
            </a:r>
            <a:r>
              <a:rPr lang="en-US" sz="3600" b="1" kern="1200" baseline="-250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ea typeface="+mn-ea"/>
                <a:cs typeface="+mn-cs"/>
              </a:rPr>
              <a:t>2</a:t>
            </a:r>
            <a:r>
              <a:rPr lang="en-US" sz="3600" b="1" kern="12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ea typeface="+mn-ea"/>
                <a:cs typeface="+mn-cs"/>
              </a:rPr>
              <a:t>O</a:t>
            </a:r>
            <a:r>
              <a:rPr lang="en-US" sz="3600" b="1" kern="1200" baseline="-250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ea typeface="+mn-ea"/>
                <a:cs typeface="+mn-cs"/>
              </a:rPr>
              <a:t>5</a:t>
            </a:r>
            <a:r>
              <a:rPr lang="en-US" sz="3600" b="1" kern="12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ea typeface="+mn-ea"/>
                <a:cs typeface="+mn-cs"/>
              </a:rPr>
              <a:t> </a:t>
            </a:r>
            <a:r>
              <a:rPr lang="en-US" sz="3200" b="1" kern="12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ea typeface="+mn-ea"/>
                <a:cs typeface="+mn-cs"/>
              </a:rPr>
              <a:t> </a:t>
            </a:r>
            <a:r>
              <a:rPr lang="en-US" sz="3600" b="1" kern="12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ea typeface="+mn-ea"/>
                <a:cs typeface="+mn-cs"/>
              </a:rPr>
              <a:t>=</a:t>
            </a: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1219200" y="2590800"/>
            <a:ext cx="170912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 kern="12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ea typeface="+mn-ea"/>
                <a:cs typeface="+mn-cs"/>
              </a:rPr>
              <a:t>CO</a:t>
            </a:r>
            <a:r>
              <a:rPr lang="en-US" sz="3600" b="1" kern="1200" baseline="-250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ea typeface="+mn-ea"/>
                <a:cs typeface="+mn-cs"/>
              </a:rPr>
              <a:t>2</a:t>
            </a:r>
            <a:r>
              <a:rPr lang="en-US" sz="3600" b="1" kern="12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ea typeface="+mn-ea"/>
                <a:cs typeface="+mn-cs"/>
              </a:rPr>
              <a:t>  =</a:t>
            </a: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1371600" y="3581400"/>
            <a:ext cx="152157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 kern="12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ea typeface="+mn-ea"/>
                <a:cs typeface="+mn-cs"/>
              </a:rPr>
              <a:t>CO  =</a:t>
            </a:r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1066800" y="4648200"/>
            <a:ext cx="179889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 kern="12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ea typeface="+mn-ea"/>
                <a:cs typeface="+mn-cs"/>
              </a:rPr>
              <a:t>N</a:t>
            </a:r>
            <a:r>
              <a:rPr lang="en-US" sz="3600" b="1" kern="1200" baseline="-250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ea typeface="+mn-ea"/>
                <a:cs typeface="+mn-cs"/>
              </a:rPr>
              <a:t>2</a:t>
            </a:r>
            <a:r>
              <a:rPr lang="en-US" sz="3600" b="1" kern="12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ea typeface="+mn-ea"/>
                <a:cs typeface="+mn-cs"/>
              </a:rPr>
              <a:t>O  =</a:t>
            </a:r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3071330" y="1676400"/>
            <a:ext cx="534473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 kern="12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ea typeface="+mn-ea"/>
                <a:cs typeface="+mn-cs"/>
              </a:rPr>
              <a:t>di</a:t>
            </a:r>
            <a:r>
              <a:rPr lang="en-US" sz="3600" b="1" kern="120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ea typeface="+mn-ea"/>
                <a:cs typeface="+mn-cs"/>
              </a:rPr>
              <a:t>phosphorus</a:t>
            </a:r>
            <a:r>
              <a:rPr lang="en-US" sz="3600" b="1" kern="12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ea typeface="+mn-ea"/>
                <a:cs typeface="+mn-cs"/>
              </a:rPr>
              <a:t> </a:t>
            </a:r>
            <a:r>
              <a:rPr lang="en-US" sz="3600" b="1" kern="12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ea typeface="+mn-ea"/>
                <a:cs typeface="+mn-cs"/>
              </a:rPr>
              <a:t>pent</a:t>
            </a:r>
            <a:r>
              <a:rPr lang="en-US" sz="3600" b="1" kern="120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ea typeface="+mn-ea"/>
                <a:cs typeface="+mn-cs"/>
              </a:rPr>
              <a:t>oxide</a:t>
            </a:r>
            <a:endParaRPr lang="en-US" sz="3600" b="1" kern="1200" dirty="0">
              <a:solidFill>
                <a:srgbClr val="0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3124200" y="2590800"/>
            <a:ext cx="34323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 kern="12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ea typeface="+mn-ea"/>
                <a:cs typeface="+mn-cs"/>
              </a:rPr>
              <a:t>carbon </a:t>
            </a:r>
            <a:r>
              <a:rPr lang="en-US" sz="3600" b="1" kern="1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ea typeface="+mn-ea"/>
                <a:cs typeface="+mn-cs"/>
              </a:rPr>
              <a:t>di</a:t>
            </a:r>
            <a:r>
              <a:rPr lang="en-US" sz="3600" b="1" kern="12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ea typeface="+mn-ea"/>
                <a:cs typeface="+mn-cs"/>
              </a:rPr>
              <a:t>oxide</a:t>
            </a:r>
          </a:p>
        </p:txBody>
      </p:sp>
      <p:sp>
        <p:nvSpPr>
          <p:cNvPr id="9227" name="Text Box 11"/>
          <p:cNvSpPr txBox="1">
            <a:spLocks noChangeArrowheads="1"/>
          </p:cNvSpPr>
          <p:nvPr/>
        </p:nvSpPr>
        <p:spPr bwMode="auto">
          <a:xfrm>
            <a:off x="3124200" y="3581400"/>
            <a:ext cx="387477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 kern="12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ea typeface="+mn-ea"/>
                <a:cs typeface="+mn-cs"/>
              </a:rPr>
              <a:t>carbon </a:t>
            </a:r>
            <a:r>
              <a:rPr lang="en-US" sz="3600" b="1" kern="1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ea typeface="+mn-ea"/>
                <a:cs typeface="+mn-cs"/>
              </a:rPr>
              <a:t>mon</a:t>
            </a:r>
            <a:r>
              <a:rPr lang="en-US" sz="3600" b="1" kern="12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ea typeface="+mn-ea"/>
                <a:cs typeface="+mn-cs"/>
              </a:rPr>
              <a:t>oxide</a:t>
            </a:r>
          </a:p>
        </p:txBody>
      </p:sp>
      <p:sp>
        <p:nvSpPr>
          <p:cNvPr id="9228" name="Text Box 12"/>
          <p:cNvSpPr txBox="1">
            <a:spLocks noChangeArrowheads="1"/>
          </p:cNvSpPr>
          <p:nvPr/>
        </p:nvSpPr>
        <p:spPr bwMode="auto">
          <a:xfrm>
            <a:off x="3048000" y="4648200"/>
            <a:ext cx="460094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 kern="12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ea typeface="+mn-ea"/>
                <a:cs typeface="+mn-cs"/>
              </a:rPr>
              <a:t>di</a:t>
            </a:r>
            <a:r>
              <a:rPr lang="en-US" sz="3600" b="1" kern="120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ea typeface="+mn-ea"/>
                <a:cs typeface="+mn-cs"/>
              </a:rPr>
              <a:t>nitrogen</a:t>
            </a:r>
            <a:r>
              <a:rPr lang="en-US" sz="3600" b="1" kern="12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ea typeface="+mn-ea"/>
                <a:cs typeface="+mn-cs"/>
              </a:rPr>
              <a:t> </a:t>
            </a:r>
            <a:r>
              <a:rPr lang="en-US" sz="3600" b="1" kern="1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ea typeface="+mn-ea"/>
                <a:cs typeface="+mn-cs"/>
              </a:rPr>
              <a:t>mon</a:t>
            </a:r>
            <a:r>
              <a:rPr lang="en-US" sz="3600" b="1" kern="12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ea typeface="+mn-ea"/>
                <a:cs typeface="+mn-cs"/>
              </a:rPr>
              <a:t>oxide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2" dur="5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5" grpId="0" autoUpdateAnimBg="0"/>
      <p:bldP spid="9226" grpId="0" autoUpdateAnimBg="0"/>
      <p:bldP spid="9227" grpId="0" autoUpdateAnimBg="0"/>
      <p:bldP spid="9228" grpId="0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Practice – Write the Formula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066800" y="990600"/>
          <a:ext cx="7239000" cy="5334000"/>
        </p:xfrm>
        <a:graphic>
          <a:graphicData uri="http://schemas.openxmlformats.org/drawingml/2006/table">
            <a:tbl>
              <a:tblPr>
                <a:effectLst>
                  <a:outerShdw blurRad="50800" dist="76200" algn="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3810000"/>
                <a:gridCol w="3429000"/>
              </a:tblGrid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000" b="1" i="1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Compound Name</a:t>
                      </a:r>
                      <a:endParaRPr lang="en-US" sz="20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000" b="1" i="1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Compound Formula</a:t>
                      </a:r>
                      <a:endParaRPr lang="en-US" sz="20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Carbon dioxide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endParaRPr lang="en-US" sz="20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Carbon monoxide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endParaRPr lang="en-US" sz="20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000" dirty="0" err="1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Diphosphorus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pentoxide</a:t>
                      </a:r>
                      <a:endParaRPr lang="en-US" sz="20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endParaRPr lang="en-US" sz="20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000" dirty="0" err="1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Dinitrogen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monoxide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endParaRPr lang="en-US" sz="20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Silicon dioxide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endParaRPr lang="en-US" sz="20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Carbon 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tetrabromide</a:t>
                      </a:r>
                      <a:endParaRPr lang="en-US" sz="20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endParaRPr lang="en-US" sz="20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Sulfur dioxide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endParaRPr lang="en-US" sz="20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Phosphorus 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pentabromide</a:t>
                      </a:r>
                      <a:endParaRPr lang="en-US" sz="20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endParaRPr lang="en-US" sz="20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Iodine 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trichloride</a:t>
                      </a:r>
                      <a:endParaRPr lang="en-US" sz="20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endParaRPr lang="en-US" sz="20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Nitrogen 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triiodide</a:t>
                      </a:r>
                      <a:endParaRPr lang="en-US" sz="20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endParaRPr lang="en-US" sz="20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Dinitrogen trioxide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endParaRPr lang="en-US" sz="20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962400" y="6396335"/>
            <a:ext cx="45416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kern="1200" dirty="0">
                <a:solidFill>
                  <a:srgbClr val="C00000"/>
                </a:solidFill>
                <a:latin typeface="Comic Sans MS" pitchFamily="66" charset="0"/>
                <a:ea typeface="+mn-ea"/>
                <a:cs typeface="+mn-cs"/>
              </a:rPr>
              <a:t>Check next slide for answers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Answers – Write the Formula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066800" y="990600"/>
          <a:ext cx="7239000" cy="5334000"/>
        </p:xfrm>
        <a:graphic>
          <a:graphicData uri="http://schemas.openxmlformats.org/drawingml/2006/table">
            <a:tbl>
              <a:tblPr>
                <a:effectLst>
                  <a:outerShdw blurRad="50800" dist="88900" algn="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3619500"/>
                <a:gridCol w="3619500"/>
              </a:tblGrid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000" b="1" i="1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Compound Name</a:t>
                      </a:r>
                      <a:endParaRPr lang="en-US" sz="20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000" b="1" i="1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Compound Formula</a:t>
                      </a:r>
                      <a:endParaRPr lang="en-US" sz="20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Carbon dioxide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CO</a:t>
                      </a:r>
                      <a:r>
                        <a:rPr lang="en-US" sz="2000" baseline="-250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</a:t>
                      </a:r>
                      <a:endParaRPr lang="en-US" sz="2000" baseline="-250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Carbon monoxide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CO</a:t>
                      </a:r>
                      <a:endParaRPr lang="en-US" sz="20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000" dirty="0" err="1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Diphosphorus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pentoxide</a:t>
                      </a:r>
                      <a:endParaRPr lang="en-US" sz="20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P</a:t>
                      </a:r>
                      <a:r>
                        <a:rPr lang="en-US" sz="2000" baseline="-250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O</a:t>
                      </a:r>
                      <a:r>
                        <a:rPr lang="en-US" sz="2000" baseline="-250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5</a:t>
                      </a:r>
                      <a:endParaRPr lang="en-US" sz="2000" baseline="-250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000" dirty="0" err="1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Dinitrogen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monoxide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N</a:t>
                      </a:r>
                      <a:r>
                        <a:rPr lang="en-US" sz="2000" baseline="-250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O</a:t>
                      </a:r>
                      <a:endParaRPr lang="en-US" sz="20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Silicon dioxide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SiO</a:t>
                      </a:r>
                      <a:r>
                        <a:rPr lang="en-US" sz="2000" baseline="-250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</a:t>
                      </a:r>
                      <a:endParaRPr lang="en-US" sz="2000" baseline="-250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Carbon 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tetrabromide</a:t>
                      </a:r>
                      <a:endParaRPr lang="en-US" sz="20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CBr</a:t>
                      </a:r>
                      <a:r>
                        <a:rPr lang="en-US" sz="2000" baseline="-250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4</a:t>
                      </a:r>
                      <a:endParaRPr lang="en-US" sz="2000" baseline="-250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Sulfur dioxide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SO</a:t>
                      </a:r>
                      <a:r>
                        <a:rPr lang="en-US" sz="2000" baseline="-250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</a:t>
                      </a:r>
                      <a:endParaRPr lang="en-US" sz="2000" baseline="-250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Phosphorus 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pentabromide</a:t>
                      </a:r>
                      <a:endParaRPr lang="en-US" sz="20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PBr</a:t>
                      </a:r>
                      <a:r>
                        <a:rPr lang="en-US" sz="2000" baseline="-250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5</a:t>
                      </a:r>
                      <a:endParaRPr lang="en-US" sz="2000" baseline="-250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Iodine 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trichloride</a:t>
                      </a:r>
                      <a:endParaRPr lang="en-US" sz="20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ICl</a:t>
                      </a:r>
                      <a:r>
                        <a:rPr lang="en-US" sz="2000" baseline="-250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3</a:t>
                      </a:r>
                      <a:endParaRPr lang="en-US" sz="2000" baseline="-250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Nitrogen 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triiodide</a:t>
                      </a:r>
                      <a:endParaRPr lang="en-US" sz="20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NI</a:t>
                      </a:r>
                      <a:r>
                        <a:rPr lang="en-US" sz="2000" baseline="-250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3</a:t>
                      </a:r>
                      <a:endParaRPr lang="en-US" sz="2000" baseline="-250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Dinitrogen trioxide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N</a:t>
                      </a:r>
                      <a:r>
                        <a:rPr lang="en-US" sz="2000" baseline="-250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O</a:t>
                      </a:r>
                      <a:r>
                        <a:rPr lang="en-US" sz="2000" baseline="-250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3</a:t>
                      </a:r>
                      <a:endParaRPr lang="en-US" sz="2000" baseline="-250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Practice – Name the Compounds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533400" y="1066800"/>
          <a:ext cx="8001000" cy="5303520"/>
        </p:xfrm>
        <a:graphic>
          <a:graphicData uri="http://schemas.openxmlformats.org/drawingml/2006/table">
            <a:tbl>
              <a:tblPr>
                <a:effectLst>
                  <a:outerShdw blurRad="50800" dist="88900" algn="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3048000"/>
                <a:gridCol w="4953000"/>
              </a:tblGrid>
              <a:tr h="18028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i="1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Compound Formula</a:t>
                      </a: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i="1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Compound Name</a:t>
                      </a:r>
                      <a:endParaRPr lang="en-US" sz="240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2704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N</a:t>
                      </a:r>
                      <a:r>
                        <a:rPr lang="en-US" sz="2400" baseline="-25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O</a:t>
                      </a:r>
                      <a:r>
                        <a:rPr lang="en-US" sz="2400" baseline="-25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4</a:t>
                      </a:r>
                      <a:endParaRPr lang="en-US" sz="24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endParaRPr lang="en-US" sz="240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2704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SO</a:t>
                      </a:r>
                      <a:r>
                        <a:rPr lang="en-US" sz="2400" baseline="-25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3</a:t>
                      </a:r>
                      <a:endParaRPr lang="en-US" sz="24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endParaRPr lang="en-US" sz="24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2704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400" b="0" kern="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NO</a:t>
                      </a: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endParaRPr lang="en-US" sz="24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2704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NO</a:t>
                      </a:r>
                      <a:r>
                        <a:rPr lang="en-US" sz="2400" baseline="-25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</a:t>
                      </a:r>
                      <a:endParaRPr lang="en-US" sz="24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endParaRPr lang="en-US" sz="24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2704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As</a:t>
                      </a:r>
                      <a:r>
                        <a:rPr lang="en-US" sz="2400" baseline="-25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O</a:t>
                      </a:r>
                      <a:r>
                        <a:rPr lang="en-US" sz="2400" baseline="-25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5</a:t>
                      </a:r>
                      <a:endParaRPr lang="en-US" sz="24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endParaRPr lang="en-US" sz="24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2704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PCl</a:t>
                      </a:r>
                      <a:r>
                        <a:rPr lang="en-US" sz="2400" baseline="-25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3</a:t>
                      </a:r>
                      <a:endParaRPr lang="en-US" sz="24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endParaRPr lang="en-US" sz="24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2704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CCl</a:t>
                      </a:r>
                      <a:r>
                        <a:rPr lang="en-US" sz="2400" baseline="-25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4</a:t>
                      </a:r>
                      <a:endParaRPr lang="en-US" sz="24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endParaRPr lang="en-US" sz="24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2704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H</a:t>
                      </a:r>
                      <a:r>
                        <a:rPr lang="en-US" sz="2400" baseline="-25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O</a:t>
                      </a: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endParaRPr lang="en-US" sz="24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2704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SeF</a:t>
                      </a:r>
                      <a:r>
                        <a:rPr lang="en-US" sz="2400" baseline="-25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6</a:t>
                      </a:r>
                      <a:endParaRPr lang="en-US" sz="24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endParaRPr lang="en-US" sz="24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962400" y="6396335"/>
            <a:ext cx="45416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kern="1200" dirty="0">
                <a:solidFill>
                  <a:srgbClr val="C00000"/>
                </a:solidFill>
                <a:latin typeface="Comic Sans MS" pitchFamily="66" charset="0"/>
                <a:ea typeface="+mn-ea"/>
                <a:cs typeface="+mn-cs"/>
              </a:rPr>
              <a:t>Check next slide for answers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152400"/>
            <a:ext cx="7772400" cy="838200"/>
          </a:xfrm>
        </p:spPr>
        <p:txBody>
          <a:bodyPr/>
          <a:lstStyle/>
          <a:p>
            <a:r>
              <a:rPr lang="en-US" dirty="0">
                <a:solidFill>
                  <a:srgbClr val="333333"/>
                </a:solidFill>
              </a:rPr>
              <a:t>Covalent Network Substances</a:t>
            </a:r>
          </a:p>
        </p:txBody>
      </p:sp>
      <p:sp>
        <p:nvSpPr>
          <p:cNvPr id="88068" name="Text Box 4"/>
          <p:cNvSpPr txBox="1">
            <a:spLocks noChangeArrowheads="1"/>
          </p:cNvSpPr>
          <p:nvPr/>
        </p:nvSpPr>
        <p:spPr bwMode="auto">
          <a:xfrm>
            <a:off x="685800" y="1066800"/>
            <a:ext cx="80010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 dirty="0">
                <a:solidFill>
                  <a:srgbClr val="006600"/>
                </a:solidFill>
              </a:rPr>
              <a:t>Covalent network substances </a:t>
            </a:r>
            <a:r>
              <a:rPr lang="en-US" dirty="0">
                <a:solidFill>
                  <a:srgbClr val="333333"/>
                </a:solidFill>
              </a:rPr>
              <a:t>have covalently bonded atoms, but do not have discrete formulas.</a:t>
            </a:r>
          </a:p>
        </p:txBody>
      </p:sp>
      <p:sp>
        <p:nvSpPr>
          <p:cNvPr id="88069" name="Text Box 5"/>
          <p:cNvSpPr txBox="1">
            <a:spLocks noChangeArrowheads="1"/>
          </p:cNvSpPr>
          <p:nvPr/>
        </p:nvSpPr>
        <p:spPr bwMode="auto">
          <a:xfrm>
            <a:off x="3276600" y="2438400"/>
            <a:ext cx="20621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333333"/>
                </a:solidFill>
              </a:rPr>
              <a:t>Why Not??</a:t>
            </a:r>
          </a:p>
        </p:txBody>
      </p:sp>
      <p:sp>
        <p:nvSpPr>
          <p:cNvPr id="88072" name="Text Box 8"/>
          <p:cNvSpPr txBox="1">
            <a:spLocks noChangeArrowheads="1"/>
          </p:cNvSpPr>
          <p:nvPr/>
        </p:nvSpPr>
        <p:spPr bwMode="auto">
          <a:xfrm>
            <a:off x="2286000" y="5410200"/>
            <a:ext cx="48702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err="1" smtClean="0">
                <a:solidFill>
                  <a:srgbClr val="333333"/>
                </a:solidFill>
              </a:rPr>
              <a:t>Graphene</a:t>
            </a:r>
            <a:r>
              <a:rPr lang="en-US" dirty="0" smtClean="0">
                <a:solidFill>
                  <a:srgbClr val="333333"/>
                </a:solidFill>
              </a:rPr>
              <a:t> – carbon allotrope</a:t>
            </a:r>
            <a:endParaRPr lang="en-US" dirty="0">
              <a:solidFill>
                <a:srgbClr val="333333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2971800"/>
            <a:ext cx="6561703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8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8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9" grpId="0"/>
      <p:bldP spid="8807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Answers – Name the Compounds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533400" y="1066800"/>
          <a:ext cx="8001000" cy="5303520"/>
        </p:xfrm>
        <a:graphic>
          <a:graphicData uri="http://schemas.openxmlformats.org/drawingml/2006/table">
            <a:tbl>
              <a:tblPr>
                <a:effectLst>
                  <a:outerShdw blurRad="50800" dist="88900" algn="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3048000"/>
                <a:gridCol w="4953000"/>
              </a:tblGrid>
              <a:tr h="18028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i="1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Compound Formula</a:t>
                      </a: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i="1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Compound Name</a:t>
                      </a:r>
                      <a:endParaRPr lang="en-US" sz="240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2704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N</a:t>
                      </a:r>
                      <a:r>
                        <a:rPr lang="en-US" sz="2400" baseline="-25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O</a:t>
                      </a:r>
                      <a:r>
                        <a:rPr lang="en-US" sz="2400" baseline="-25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4</a:t>
                      </a:r>
                      <a:endParaRPr lang="en-US" sz="24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400" dirty="0" err="1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dinitrogen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400" dirty="0" err="1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tetroxide</a:t>
                      </a:r>
                      <a:endParaRPr lang="en-US" sz="24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2704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SO</a:t>
                      </a:r>
                      <a:r>
                        <a:rPr lang="en-US" sz="2400" baseline="-25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3</a:t>
                      </a:r>
                      <a:endParaRPr lang="en-US" sz="24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sulfur trioxide</a:t>
                      </a:r>
                      <a:endParaRPr lang="en-US" sz="24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2704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400" b="0" kern="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NO</a:t>
                      </a: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nitrogen</a:t>
                      </a:r>
                      <a:r>
                        <a:rPr lang="en-US" sz="2400" baseline="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monoxide</a:t>
                      </a:r>
                      <a:endParaRPr lang="en-US" sz="24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2704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NO</a:t>
                      </a:r>
                      <a:r>
                        <a:rPr lang="en-US" sz="2400" baseline="-25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</a:t>
                      </a:r>
                      <a:endParaRPr lang="en-US" sz="24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nitrogen</a:t>
                      </a:r>
                      <a:r>
                        <a:rPr lang="en-US" sz="2400" baseline="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dioxide</a:t>
                      </a:r>
                      <a:endParaRPr lang="en-US" sz="24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2704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As</a:t>
                      </a:r>
                      <a:r>
                        <a:rPr lang="en-US" sz="2400" baseline="-25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O</a:t>
                      </a:r>
                      <a:r>
                        <a:rPr lang="en-US" sz="2400" baseline="-25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5</a:t>
                      </a:r>
                      <a:endParaRPr lang="en-US" sz="24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400" dirty="0" err="1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diarsenic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400" dirty="0" err="1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pentoxide</a:t>
                      </a:r>
                      <a:endParaRPr lang="en-US" sz="24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2704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PCl</a:t>
                      </a:r>
                      <a:r>
                        <a:rPr lang="en-US" sz="2400" baseline="-25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3</a:t>
                      </a:r>
                      <a:endParaRPr lang="en-US" sz="24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phosphorus</a:t>
                      </a:r>
                      <a:r>
                        <a:rPr lang="en-US" sz="2400" baseline="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400" baseline="0" dirty="0" err="1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trichloride</a:t>
                      </a:r>
                      <a:endParaRPr lang="en-US" sz="24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2704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CCl</a:t>
                      </a:r>
                      <a:r>
                        <a:rPr lang="en-US" sz="2400" baseline="-25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4</a:t>
                      </a:r>
                      <a:endParaRPr lang="en-US" sz="24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carbon tetrachloride</a:t>
                      </a:r>
                      <a:endParaRPr lang="en-US" sz="24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2704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H</a:t>
                      </a:r>
                      <a:r>
                        <a:rPr lang="en-US" sz="2400" baseline="-25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O</a:t>
                      </a: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400" dirty="0" err="1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dinitrogen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monoxide</a:t>
                      </a:r>
                      <a:endParaRPr lang="en-US" sz="24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2704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SeF</a:t>
                      </a:r>
                      <a:r>
                        <a:rPr lang="en-US" sz="2400" baseline="-25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6</a:t>
                      </a:r>
                      <a:endParaRPr lang="en-US" sz="24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selenium hexafluoride</a:t>
                      </a:r>
                      <a:endParaRPr lang="en-US" sz="24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52400"/>
            <a:ext cx="2209800" cy="685800"/>
          </a:xfrm>
          <a:noFill/>
          <a:ln/>
          <a:effectLst>
            <a:outerShdw dist="35921" dir="2700000" algn="ctr" rotWithShape="0">
              <a:srgbClr val="000000"/>
            </a:outerShdw>
          </a:effectLst>
        </p:spPr>
        <p:txBody>
          <a:bodyPr lIns="90488" tIns="44450" rIns="90488" bIns="44450"/>
          <a:lstStyle/>
          <a:p>
            <a:r>
              <a:rPr lang="en-US" u="sng" dirty="0">
                <a:solidFill>
                  <a:srgbClr val="333333"/>
                </a:solidFill>
                <a:effectLst/>
              </a:rPr>
              <a:t>Ions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066800"/>
            <a:ext cx="7772400" cy="4876800"/>
          </a:xfrm>
          <a:noFill/>
          <a:ln/>
        </p:spPr>
        <p:txBody>
          <a:bodyPr lIns="90488" tIns="44450" rIns="90488" bIns="44450"/>
          <a:lstStyle/>
          <a:p>
            <a:pPr>
              <a:lnSpc>
                <a:spcPct val="90000"/>
              </a:lnSpc>
              <a:buClr>
                <a:srgbClr val="C00000"/>
              </a:buClr>
              <a:buFont typeface="Wingdings" pitchFamily="2" charset="2"/>
              <a:buChar char="v"/>
            </a:pPr>
            <a:r>
              <a:rPr lang="en-US" sz="2800" dirty="0" err="1">
                <a:solidFill>
                  <a:srgbClr val="333333"/>
                </a:solidFill>
                <a:effectLst/>
              </a:rPr>
              <a:t>Cation</a:t>
            </a:r>
            <a:r>
              <a:rPr lang="en-US" sz="2800" dirty="0">
                <a:solidFill>
                  <a:srgbClr val="333333"/>
                </a:solidFill>
                <a:effectLst/>
              </a:rPr>
              <a:t>:  A positive ion</a:t>
            </a:r>
          </a:p>
          <a:p>
            <a:pPr algn="ctr">
              <a:lnSpc>
                <a:spcPct val="90000"/>
              </a:lnSpc>
              <a:buClr>
                <a:srgbClr val="C00000"/>
              </a:buClr>
              <a:buFont typeface="Wingdings" pitchFamily="2" charset="2"/>
              <a:buChar char="v"/>
            </a:pPr>
            <a:r>
              <a:rPr lang="en-US" sz="2800" dirty="0">
                <a:solidFill>
                  <a:srgbClr val="333333"/>
                </a:solidFill>
                <a:effectLst/>
              </a:rPr>
              <a:t>Mg</a:t>
            </a:r>
            <a:r>
              <a:rPr lang="en-US" sz="2800" baseline="30000" dirty="0">
                <a:solidFill>
                  <a:srgbClr val="333333"/>
                </a:solidFill>
                <a:effectLst/>
              </a:rPr>
              <a:t>2+</a:t>
            </a:r>
            <a:r>
              <a:rPr lang="en-US" sz="2800" dirty="0">
                <a:solidFill>
                  <a:srgbClr val="333333"/>
                </a:solidFill>
                <a:effectLst/>
              </a:rPr>
              <a:t>, NH</a:t>
            </a:r>
            <a:r>
              <a:rPr lang="en-US" sz="2800" baseline="-25000" dirty="0">
                <a:solidFill>
                  <a:srgbClr val="333333"/>
                </a:solidFill>
                <a:effectLst/>
              </a:rPr>
              <a:t>4</a:t>
            </a:r>
            <a:r>
              <a:rPr lang="en-US" sz="2800" baseline="30000" dirty="0">
                <a:solidFill>
                  <a:srgbClr val="333333"/>
                </a:solidFill>
                <a:effectLst/>
              </a:rPr>
              <a:t>+</a:t>
            </a:r>
            <a:endParaRPr lang="en-US" sz="2800" dirty="0">
              <a:solidFill>
                <a:srgbClr val="333333"/>
              </a:solidFill>
              <a:effectLst/>
            </a:endParaRPr>
          </a:p>
          <a:p>
            <a:pPr>
              <a:lnSpc>
                <a:spcPct val="90000"/>
              </a:lnSpc>
              <a:spcBef>
                <a:spcPct val="70000"/>
              </a:spcBef>
              <a:buClr>
                <a:srgbClr val="C00000"/>
              </a:buClr>
              <a:buFont typeface="Wingdings" pitchFamily="2" charset="2"/>
              <a:buChar char="v"/>
            </a:pPr>
            <a:r>
              <a:rPr lang="en-US" sz="2800" dirty="0">
                <a:solidFill>
                  <a:srgbClr val="333333"/>
                </a:solidFill>
                <a:effectLst/>
              </a:rPr>
              <a:t>Anion:  A negative ion</a:t>
            </a:r>
          </a:p>
          <a:p>
            <a:pPr algn="ctr">
              <a:lnSpc>
                <a:spcPct val="90000"/>
              </a:lnSpc>
              <a:buClr>
                <a:srgbClr val="C00000"/>
              </a:buClr>
              <a:buFont typeface="Wingdings" pitchFamily="2" charset="2"/>
              <a:buChar char="v"/>
            </a:pPr>
            <a:r>
              <a:rPr lang="en-US" sz="2800" dirty="0" err="1">
                <a:solidFill>
                  <a:srgbClr val="333333"/>
                </a:solidFill>
                <a:effectLst/>
              </a:rPr>
              <a:t>Cl</a:t>
            </a:r>
            <a:r>
              <a:rPr lang="en-US" sz="2800" baseline="30000" dirty="0">
                <a:solidFill>
                  <a:srgbClr val="333333"/>
                </a:solidFill>
                <a:effectLst/>
                <a:latin typeface="Symbol" pitchFamily="18" charset="2"/>
              </a:rPr>
              <a:t>-</a:t>
            </a:r>
            <a:r>
              <a:rPr lang="en-US" sz="2800" dirty="0">
                <a:solidFill>
                  <a:srgbClr val="333333"/>
                </a:solidFill>
                <a:effectLst/>
              </a:rPr>
              <a:t>, SO</a:t>
            </a:r>
            <a:r>
              <a:rPr lang="en-US" sz="2800" baseline="-25000" dirty="0">
                <a:solidFill>
                  <a:srgbClr val="333333"/>
                </a:solidFill>
                <a:effectLst/>
              </a:rPr>
              <a:t>4</a:t>
            </a:r>
            <a:r>
              <a:rPr lang="en-US" sz="2800" baseline="30000" dirty="0">
                <a:solidFill>
                  <a:srgbClr val="333333"/>
                </a:solidFill>
                <a:effectLst/>
              </a:rPr>
              <a:t>2</a:t>
            </a:r>
            <a:r>
              <a:rPr lang="en-US" sz="2800" baseline="30000" dirty="0">
                <a:solidFill>
                  <a:srgbClr val="333333"/>
                </a:solidFill>
                <a:effectLst/>
                <a:latin typeface="Symbol" pitchFamily="18" charset="2"/>
              </a:rPr>
              <a:t>-</a:t>
            </a:r>
            <a:endParaRPr lang="en-US" sz="2800" dirty="0">
              <a:solidFill>
                <a:srgbClr val="333333"/>
              </a:solidFill>
              <a:effectLst/>
            </a:endParaRPr>
          </a:p>
          <a:p>
            <a:pPr>
              <a:lnSpc>
                <a:spcPct val="90000"/>
              </a:lnSpc>
              <a:spcBef>
                <a:spcPct val="70000"/>
              </a:spcBef>
              <a:buClr>
                <a:srgbClr val="C00000"/>
              </a:buClr>
              <a:buFont typeface="Wingdings" pitchFamily="2" charset="2"/>
              <a:buChar char="v"/>
            </a:pPr>
            <a:r>
              <a:rPr lang="en-US" sz="2800" dirty="0">
                <a:solidFill>
                  <a:srgbClr val="333333"/>
                </a:solidFill>
                <a:effectLst/>
              </a:rPr>
              <a:t>Ionic Bonding:  Force of attraction between oppositely charged ions.</a:t>
            </a:r>
          </a:p>
          <a:p>
            <a:pPr>
              <a:lnSpc>
                <a:spcPct val="90000"/>
              </a:lnSpc>
              <a:spcBef>
                <a:spcPct val="70000"/>
              </a:spcBef>
              <a:buClr>
                <a:srgbClr val="C00000"/>
              </a:buClr>
              <a:buFont typeface="Wingdings" pitchFamily="2" charset="2"/>
              <a:buChar char="v"/>
            </a:pPr>
            <a:r>
              <a:rPr lang="en-US" sz="2800" dirty="0">
                <a:solidFill>
                  <a:srgbClr val="333333"/>
                </a:solidFill>
                <a:effectLst/>
              </a:rPr>
              <a:t>Ionic compounds form </a:t>
            </a:r>
            <a:r>
              <a:rPr lang="en-US" sz="2800" i="1" dirty="0">
                <a:solidFill>
                  <a:srgbClr val="333333"/>
                </a:solidFill>
                <a:effectLst/>
              </a:rPr>
              <a:t>crystals</a:t>
            </a:r>
            <a:r>
              <a:rPr lang="en-US" sz="2800" dirty="0">
                <a:solidFill>
                  <a:srgbClr val="333333"/>
                </a:solidFill>
                <a:effectLst/>
              </a:rPr>
              <a:t>, so their formulas are written empirically (lowest whole number ratio of ions).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uiExpand="1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228600"/>
            <a:ext cx="7772400" cy="685800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Predicting Ionic Charges</a:t>
            </a:r>
          </a:p>
        </p:txBody>
      </p:sp>
      <p:pic>
        <p:nvPicPr>
          <p:cNvPr id="10244" name="Picture 4" descr="periodi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2362200"/>
            <a:ext cx="8137525" cy="3382963"/>
          </a:xfrm>
          <a:prstGeom prst="rect">
            <a:avLst/>
          </a:prstGeom>
          <a:noFill/>
        </p:spPr>
      </p:pic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517525" y="1063625"/>
            <a:ext cx="771207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800" u="sng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Group 1</a:t>
            </a:r>
            <a:r>
              <a:rPr lang="en-US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: </a:t>
            </a:r>
            <a:r>
              <a:rPr lang="en-US" b="1" dirty="0" smtClean="0">
                <a:solidFill>
                  <a:srgbClr val="000000"/>
                </a:solidFill>
              </a:rPr>
              <a:t>Lose 1 electron to form </a:t>
            </a:r>
            <a:r>
              <a:rPr lang="en-US" b="1" dirty="0" smtClean="0">
                <a:solidFill>
                  <a:srgbClr val="C00000"/>
                </a:solidFill>
              </a:rPr>
              <a:t>1+</a:t>
            </a:r>
            <a:r>
              <a:rPr lang="en-US" b="1" dirty="0" smtClean="0">
                <a:solidFill>
                  <a:srgbClr val="000000"/>
                </a:solidFill>
              </a:rPr>
              <a:t> ions</a:t>
            </a:r>
          </a:p>
          <a:p>
            <a:endParaRPr lang="en-US" sz="2800" dirty="0">
              <a:solidFill>
                <a:srgbClr val="00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0247" name="Line 7"/>
          <p:cNvSpPr>
            <a:spLocks noChangeShapeType="1"/>
          </p:cNvSpPr>
          <p:nvPr/>
        </p:nvSpPr>
        <p:spPr bwMode="auto">
          <a:xfrm>
            <a:off x="990600" y="1524000"/>
            <a:ext cx="0" cy="990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1600200" y="1600200"/>
            <a:ext cx="6048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</a:t>
            </a:r>
            <a:r>
              <a:rPr lang="en-US" sz="2800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+</a:t>
            </a:r>
          </a:p>
        </p:txBody>
      </p: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2438400" y="1600200"/>
            <a:ext cx="6270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Li</a:t>
            </a:r>
            <a:r>
              <a:rPr lang="en-US" sz="2800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+</a:t>
            </a:r>
          </a:p>
        </p:txBody>
      </p:sp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3200400" y="1600200"/>
            <a:ext cx="8175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Na</a:t>
            </a:r>
            <a:r>
              <a:rPr lang="en-US" sz="2800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+</a:t>
            </a:r>
          </a:p>
        </p:txBody>
      </p:sp>
      <p:sp>
        <p:nvSpPr>
          <p:cNvPr id="10252" name="Text Box 12"/>
          <p:cNvSpPr txBox="1">
            <a:spLocks noChangeArrowheads="1"/>
          </p:cNvSpPr>
          <p:nvPr/>
        </p:nvSpPr>
        <p:spPr bwMode="auto">
          <a:xfrm>
            <a:off x="4267200" y="1600200"/>
            <a:ext cx="5492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K</a:t>
            </a:r>
            <a:r>
              <a:rPr lang="en-US" sz="2800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+</a:t>
            </a:r>
          </a:p>
        </p:txBody>
      </p:sp>
      <p:sp>
        <p:nvSpPr>
          <p:cNvPr id="10253" name="Rectangle 13"/>
          <p:cNvSpPr>
            <a:spLocks noChangeArrowheads="1"/>
          </p:cNvSpPr>
          <p:nvPr/>
        </p:nvSpPr>
        <p:spPr bwMode="auto">
          <a:xfrm>
            <a:off x="762000" y="2514600"/>
            <a:ext cx="457200" cy="30480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5181600" y="1600200"/>
            <a:ext cx="73930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Rb</a:t>
            </a:r>
            <a:r>
              <a:rPr lang="en-US" sz="2800" baseline="30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+</a:t>
            </a:r>
            <a:endParaRPr lang="en-US" sz="2800" baseline="30000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6248400" y="1600200"/>
            <a:ext cx="69121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Cs</a:t>
            </a:r>
            <a:r>
              <a:rPr lang="en-US" sz="2800" baseline="30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+</a:t>
            </a:r>
            <a:endParaRPr lang="en-US" sz="2800" baseline="30000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228600"/>
            <a:ext cx="7772400" cy="685800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Predicting Ionic Charges</a:t>
            </a:r>
          </a:p>
        </p:txBody>
      </p:sp>
      <p:pic>
        <p:nvPicPr>
          <p:cNvPr id="11267" name="Picture 3" descr="periodi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2362200"/>
            <a:ext cx="8137525" cy="3382963"/>
          </a:xfrm>
          <a:prstGeom prst="rect">
            <a:avLst/>
          </a:prstGeom>
          <a:noFill/>
        </p:spPr>
      </p:pic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990600" y="1066800"/>
            <a:ext cx="779572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u="sng" dirty="0">
                <a:solidFill>
                  <a:srgbClr val="000000"/>
                </a:solidFill>
              </a:rPr>
              <a:t>Group 2</a:t>
            </a:r>
            <a:r>
              <a:rPr lang="en-US" b="1" dirty="0" smtClean="0">
                <a:solidFill>
                  <a:srgbClr val="000000"/>
                </a:solidFill>
              </a:rPr>
              <a:t>: Loses 2 electrons to form </a:t>
            </a:r>
            <a:r>
              <a:rPr lang="en-US" b="1" dirty="0" smtClean="0">
                <a:solidFill>
                  <a:srgbClr val="C00000"/>
                </a:solidFill>
              </a:rPr>
              <a:t>2+</a:t>
            </a:r>
            <a:r>
              <a:rPr lang="en-US" b="1" dirty="0" smtClean="0">
                <a:solidFill>
                  <a:srgbClr val="000000"/>
                </a:solidFill>
              </a:rPr>
              <a:t> ions</a:t>
            </a:r>
          </a:p>
          <a:p>
            <a:endParaRPr lang="en-US" sz="2800" b="1" dirty="0">
              <a:solidFill>
                <a:srgbClr val="000000"/>
              </a:solidFill>
            </a:endParaRPr>
          </a:p>
        </p:txBody>
      </p:sp>
      <p:sp>
        <p:nvSpPr>
          <p:cNvPr id="11269" name="Line 5"/>
          <p:cNvSpPr>
            <a:spLocks noChangeShapeType="1"/>
          </p:cNvSpPr>
          <p:nvPr/>
        </p:nvSpPr>
        <p:spPr bwMode="auto">
          <a:xfrm>
            <a:off x="1447800" y="1524000"/>
            <a:ext cx="0" cy="1371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1600200" y="1600200"/>
            <a:ext cx="9017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Be</a:t>
            </a:r>
            <a:r>
              <a:rPr lang="en-US" sz="2800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2+</a:t>
            </a:r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2743200" y="1600200"/>
            <a:ext cx="9826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Mg</a:t>
            </a:r>
            <a:r>
              <a:rPr lang="en-US" sz="2800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2+</a:t>
            </a:r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3962400" y="1600200"/>
            <a:ext cx="8969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Ca</a:t>
            </a:r>
            <a:r>
              <a:rPr lang="en-US" sz="2800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2+</a:t>
            </a:r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5105400" y="1614488"/>
            <a:ext cx="8969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Sr</a:t>
            </a:r>
            <a:r>
              <a:rPr lang="en-US" sz="2800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2+</a:t>
            </a:r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6324600" y="1600200"/>
            <a:ext cx="9001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Ba</a:t>
            </a:r>
            <a:r>
              <a:rPr lang="en-US" sz="2800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2+</a:t>
            </a:r>
          </a:p>
        </p:txBody>
      </p:sp>
      <p:sp>
        <p:nvSpPr>
          <p:cNvPr id="11276" name="Rectangle 12"/>
          <p:cNvSpPr>
            <a:spLocks noChangeArrowheads="1"/>
          </p:cNvSpPr>
          <p:nvPr/>
        </p:nvSpPr>
        <p:spPr bwMode="auto">
          <a:xfrm>
            <a:off x="1219200" y="2971800"/>
            <a:ext cx="457200" cy="25908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228600"/>
            <a:ext cx="7772400" cy="685800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Predicting Ionic Charges</a:t>
            </a:r>
          </a:p>
        </p:txBody>
      </p:sp>
      <p:pic>
        <p:nvPicPr>
          <p:cNvPr id="12291" name="Picture 3" descr="periodi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2362200"/>
            <a:ext cx="8137525" cy="3382963"/>
          </a:xfrm>
          <a:prstGeom prst="rect">
            <a:avLst/>
          </a:prstGeom>
          <a:noFill/>
        </p:spPr>
      </p:pic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4495800" y="914400"/>
            <a:ext cx="3445174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u="sng" dirty="0">
                <a:solidFill>
                  <a:srgbClr val="000000"/>
                </a:solidFill>
              </a:rPr>
              <a:t>Group 13</a:t>
            </a:r>
            <a:r>
              <a:rPr lang="en-US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: </a:t>
            </a:r>
            <a:r>
              <a:rPr lang="en-US" b="1" dirty="0" smtClean="0">
                <a:solidFill>
                  <a:srgbClr val="000000"/>
                </a:solidFill>
              </a:rPr>
              <a:t>Loses 3 </a:t>
            </a:r>
          </a:p>
          <a:p>
            <a:r>
              <a:rPr lang="en-US" b="1" dirty="0" smtClean="0">
                <a:solidFill>
                  <a:srgbClr val="000000"/>
                </a:solidFill>
              </a:rPr>
              <a:t>electrons to form 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3+</a:t>
            </a:r>
            <a:r>
              <a:rPr lang="en-US" b="1" dirty="0" smtClean="0">
                <a:solidFill>
                  <a:srgbClr val="000000"/>
                </a:solidFill>
              </a:rPr>
              <a:t> ions</a:t>
            </a:r>
          </a:p>
          <a:p>
            <a:endParaRPr lang="en-US" sz="2800" dirty="0">
              <a:solidFill>
                <a:srgbClr val="00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2293" name="Line 5"/>
          <p:cNvSpPr>
            <a:spLocks noChangeShapeType="1"/>
          </p:cNvSpPr>
          <p:nvPr/>
        </p:nvSpPr>
        <p:spPr bwMode="auto">
          <a:xfrm>
            <a:off x="6172200" y="1371600"/>
            <a:ext cx="0" cy="1600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5562600" y="838200"/>
            <a:ext cx="3352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</a:t>
            </a:r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</a:t>
            </a:r>
            <a:endParaRPr lang="en-US" sz="2800" b="1" dirty="0">
              <a:solidFill>
                <a:srgbClr val="000000"/>
              </a:solidFill>
            </a:endParaRP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1066800" y="1219200"/>
            <a:ext cx="74090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</a:t>
            </a:r>
            <a:r>
              <a:rPr lang="en-US" sz="3200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3+</a:t>
            </a:r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1981200" y="1219200"/>
            <a:ext cx="89479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Al</a:t>
            </a:r>
            <a:r>
              <a:rPr lang="en-US" sz="3200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3+</a:t>
            </a:r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3124200" y="1219200"/>
            <a:ext cx="97174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Ga</a:t>
            </a:r>
            <a:r>
              <a:rPr lang="en-US" sz="3200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3+</a:t>
            </a:r>
          </a:p>
        </p:txBody>
      </p:sp>
      <p:sp>
        <p:nvSpPr>
          <p:cNvPr id="12300" name="Rectangle 12"/>
          <p:cNvSpPr>
            <a:spLocks noChangeArrowheads="1"/>
          </p:cNvSpPr>
          <p:nvPr/>
        </p:nvSpPr>
        <p:spPr bwMode="auto">
          <a:xfrm>
            <a:off x="5943600" y="2971800"/>
            <a:ext cx="457200" cy="21336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228600"/>
            <a:ext cx="7772400" cy="685800"/>
          </a:xfrm>
        </p:spPr>
        <p:txBody>
          <a:bodyPr/>
          <a:lstStyle/>
          <a:p>
            <a:r>
              <a:rPr lang="en-US">
                <a:solidFill>
                  <a:schemeClr val="accent4">
                    <a:lumMod val="10000"/>
                  </a:schemeClr>
                </a:solidFill>
              </a:rPr>
              <a:t>Predicting Ionic Charges</a:t>
            </a:r>
          </a:p>
        </p:txBody>
      </p:sp>
      <p:pic>
        <p:nvPicPr>
          <p:cNvPr id="9219" name="Picture 3" descr="periodi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2362200"/>
            <a:ext cx="8137525" cy="3382963"/>
          </a:xfrm>
          <a:prstGeom prst="rect">
            <a:avLst/>
          </a:prstGeom>
          <a:noFill/>
        </p:spPr>
      </p:pic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5105400" y="838200"/>
            <a:ext cx="19018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u="sng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Group 14</a:t>
            </a:r>
            <a:r>
              <a:rPr lang="en-US" b="1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:</a:t>
            </a:r>
          </a:p>
        </p:txBody>
      </p:sp>
      <p:sp>
        <p:nvSpPr>
          <p:cNvPr id="9221" name="Line 5"/>
          <p:cNvSpPr>
            <a:spLocks noChangeShapeType="1"/>
          </p:cNvSpPr>
          <p:nvPr/>
        </p:nvSpPr>
        <p:spPr bwMode="auto">
          <a:xfrm>
            <a:off x="6172200" y="1371600"/>
            <a:ext cx="457200" cy="1600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5105400" y="838200"/>
            <a:ext cx="36576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 dirty="0">
                <a:solidFill>
                  <a:schemeClr val="accent4">
                    <a:lumMod val="10000"/>
                  </a:schemeClr>
                </a:solidFill>
              </a:rPr>
              <a:t>             Loses 4 </a:t>
            </a:r>
          </a:p>
          <a:p>
            <a:r>
              <a:rPr lang="en-US" b="1" dirty="0">
                <a:solidFill>
                  <a:schemeClr val="accent4">
                    <a:lumMod val="10000"/>
                  </a:schemeClr>
                </a:solidFill>
              </a:rPr>
              <a:t>electrons or gains </a:t>
            </a:r>
          </a:p>
          <a:p>
            <a:r>
              <a:rPr lang="en-US" b="1" dirty="0">
                <a:solidFill>
                  <a:schemeClr val="accent4">
                    <a:lumMod val="10000"/>
                  </a:schemeClr>
                </a:solidFill>
              </a:rPr>
              <a:t>4 electrons</a:t>
            </a: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381000" y="1066800"/>
            <a:ext cx="42672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Caution!</a:t>
            </a:r>
            <a:r>
              <a:rPr lang="en-US" b="1" dirty="0">
                <a:solidFill>
                  <a:schemeClr val="accent4">
                    <a:lumMod val="10000"/>
                  </a:schemeClr>
                </a:solidFill>
              </a:rPr>
              <a:t> C</a:t>
            </a:r>
            <a:r>
              <a:rPr lang="en-US" b="1" baseline="-25000" dirty="0">
                <a:solidFill>
                  <a:schemeClr val="accent4">
                    <a:lumMod val="10000"/>
                  </a:schemeClr>
                </a:solidFill>
              </a:rPr>
              <a:t>2</a:t>
            </a:r>
            <a:r>
              <a:rPr lang="en-US" b="1" baseline="30000" dirty="0">
                <a:solidFill>
                  <a:schemeClr val="accent4">
                    <a:lumMod val="10000"/>
                  </a:schemeClr>
                </a:solidFill>
              </a:rPr>
              <a:t>2-</a:t>
            </a:r>
            <a:r>
              <a:rPr lang="en-US" b="1" dirty="0">
                <a:solidFill>
                  <a:schemeClr val="accent4">
                    <a:lumMod val="10000"/>
                  </a:schemeClr>
                </a:solidFill>
              </a:rPr>
              <a:t> and C</a:t>
            </a:r>
            <a:r>
              <a:rPr lang="en-US" b="1" baseline="30000" dirty="0">
                <a:solidFill>
                  <a:schemeClr val="accent4">
                    <a:lumMod val="10000"/>
                  </a:schemeClr>
                </a:solidFill>
              </a:rPr>
              <a:t>4-</a:t>
            </a:r>
            <a:r>
              <a:rPr lang="en-US" b="1" dirty="0">
                <a:solidFill>
                  <a:schemeClr val="accent4">
                    <a:lumMod val="10000"/>
                  </a:schemeClr>
                </a:solidFill>
              </a:rPr>
              <a:t> are both called </a:t>
            </a:r>
            <a:r>
              <a:rPr lang="en-US" b="1" i="1" u="sng" dirty="0">
                <a:solidFill>
                  <a:schemeClr val="accent4">
                    <a:lumMod val="10000"/>
                  </a:schemeClr>
                </a:solidFill>
              </a:rPr>
              <a:t>carbide</a:t>
            </a:r>
            <a:endParaRPr lang="en-US" b="1" i="1" u="sng" baseline="30000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9224" name="Rectangle 8"/>
          <p:cNvSpPr>
            <a:spLocks noChangeArrowheads="1"/>
          </p:cNvSpPr>
          <p:nvPr/>
        </p:nvSpPr>
        <p:spPr bwMode="auto">
          <a:xfrm>
            <a:off x="6400800" y="2971800"/>
            <a:ext cx="457200" cy="21336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schemeClr val="accent4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76200"/>
            <a:ext cx="7772400" cy="685800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Predicting Ionic Charges</a:t>
            </a:r>
          </a:p>
        </p:txBody>
      </p:sp>
      <p:pic>
        <p:nvPicPr>
          <p:cNvPr id="14339" name="Picture 3" descr="periodi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2362200"/>
            <a:ext cx="8137525" cy="3382963"/>
          </a:xfrm>
          <a:prstGeom prst="rect">
            <a:avLst/>
          </a:prstGeom>
          <a:noFill/>
        </p:spPr>
      </p:pic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5105400" y="838200"/>
            <a:ext cx="191911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u="sng" dirty="0">
                <a:solidFill>
                  <a:srgbClr val="000000"/>
                </a:solidFill>
              </a:rPr>
              <a:t>Group 15</a:t>
            </a:r>
            <a:r>
              <a:rPr lang="en-US" sz="2800" b="1" dirty="0"/>
              <a:t>:</a:t>
            </a:r>
          </a:p>
        </p:txBody>
      </p:sp>
      <p:sp>
        <p:nvSpPr>
          <p:cNvPr id="14341" name="Line 5"/>
          <p:cNvSpPr>
            <a:spLocks noChangeShapeType="1"/>
          </p:cNvSpPr>
          <p:nvPr/>
        </p:nvSpPr>
        <p:spPr bwMode="auto">
          <a:xfrm>
            <a:off x="6781800" y="1371600"/>
            <a:ext cx="228600" cy="1676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5105400" y="838200"/>
            <a:ext cx="36576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b="1" dirty="0">
                <a:solidFill>
                  <a:srgbClr val="000000"/>
                </a:solidFill>
              </a:rPr>
              <a:t>             Gains 3 </a:t>
            </a:r>
          </a:p>
          <a:p>
            <a:r>
              <a:rPr lang="en-US" sz="2800" b="1" dirty="0">
                <a:solidFill>
                  <a:srgbClr val="000000"/>
                </a:solidFill>
              </a:rPr>
              <a:t>electrons to form </a:t>
            </a:r>
          </a:p>
          <a:p>
            <a:r>
              <a:rPr lang="en-US" sz="2800" b="1" dirty="0">
                <a:solidFill>
                  <a:srgbClr val="C00000"/>
                </a:solidFill>
              </a:rPr>
              <a:t>3-</a:t>
            </a:r>
            <a:r>
              <a:rPr lang="en-US" sz="2800" b="1" dirty="0">
                <a:solidFill>
                  <a:srgbClr val="000000"/>
                </a:solidFill>
              </a:rPr>
              <a:t> ions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1898650" y="776288"/>
            <a:ext cx="7683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</a:t>
            </a:r>
            <a:r>
              <a:rPr lang="en-US" sz="2800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3-</a:t>
            </a:r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1998663" y="1295400"/>
            <a:ext cx="6683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</a:t>
            </a:r>
            <a:r>
              <a:rPr lang="en-US" sz="2800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3-</a:t>
            </a:r>
          </a:p>
        </p:txBody>
      </p:sp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1752600" y="1752600"/>
            <a:ext cx="9128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As</a:t>
            </a:r>
            <a:r>
              <a:rPr lang="en-US" sz="2800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3-</a:t>
            </a:r>
          </a:p>
        </p:txBody>
      </p:sp>
      <p:sp>
        <p:nvSpPr>
          <p:cNvPr id="14346" name="Rectangle 10"/>
          <p:cNvSpPr>
            <a:spLocks noChangeArrowheads="1"/>
          </p:cNvSpPr>
          <p:nvPr/>
        </p:nvSpPr>
        <p:spPr bwMode="auto">
          <a:xfrm>
            <a:off x="6781800" y="2971800"/>
            <a:ext cx="457200" cy="21336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7" name="Text Box 11"/>
          <p:cNvSpPr txBox="1">
            <a:spLocks noChangeArrowheads="1"/>
          </p:cNvSpPr>
          <p:nvPr/>
        </p:nvSpPr>
        <p:spPr bwMode="auto">
          <a:xfrm>
            <a:off x="2667000" y="762000"/>
            <a:ext cx="143340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006600"/>
                </a:solidFill>
              </a:rPr>
              <a:t>Nitride</a:t>
            </a:r>
          </a:p>
        </p:txBody>
      </p:sp>
      <p:sp>
        <p:nvSpPr>
          <p:cNvPr id="14348" name="Text Box 12"/>
          <p:cNvSpPr txBox="1">
            <a:spLocks noChangeArrowheads="1"/>
          </p:cNvSpPr>
          <p:nvPr/>
        </p:nvSpPr>
        <p:spPr bwMode="auto">
          <a:xfrm>
            <a:off x="2738438" y="1219200"/>
            <a:ext cx="185820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 err="1">
                <a:solidFill>
                  <a:srgbClr val="006600"/>
                </a:solidFill>
              </a:rPr>
              <a:t>Phosphide</a:t>
            </a:r>
            <a:endParaRPr lang="en-US" sz="2800" dirty="0">
              <a:solidFill>
                <a:srgbClr val="006600"/>
              </a:solidFill>
            </a:endParaRPr>
          </a:p>
        </p:txBody>
      </p:sp>
      <p:sp>
        <p:nvSpPr>
          <p:cNvPr id="14349" name="Text Box 13"/>
          <p:cNvSpPr txBox="1">
            <a:spLocks noChangeArrowheads="1"/>
          </p:cNvSpPr>
          <p:nvPr/>
        </p:nvSpPr>
        <p:spPr bwMode="auto">
          <a:xfrm>
            <a:off x="2743200" y="1752600"/>
            <a:ext cx="169629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006600"/>
                </a:solidFill>
              </a:rPr>
              <a:t>Arsenide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hemistry">
  <a:themeElements>
    <a:clrScheme name="chemistry 8">
      <a:dk1>
        <a:srgbClr val="808080"/>
      </a:dk1>
      <a:lt1>
        <a:srgbClr val="FFFFFF"/>
      </a:lt1>
      <a:dk2>
        <a:srgbClr val="3366FF"/>
      </a:dk2>
      <a:lt2>
        <a:srgbClr val="FFFFFF"/>
      </a:lt2>
      <a:accent1>
        <a:srgbClr val="FFFF00"/>
      </a:accent1>
      <a:accent2>
        <a:srgbClr val="3333CC"/>
      </a:accent2>
      <a:accent3>
        <a:srgbClr val="ADB8FF"/>
      </a:accent3>
      <a:accent4>
        <a:srgbClr val="DADADA"/>
      </a:accent4>
      <a:accent5>
        <a:srgbClr val="FFFFAA"/>
      </a:accent5>
      <a:accent6>
        <a:srgbClr val="2D2DB9"/>
      </a:accent6>
      <a:hlink>
        <a:srgbClr val="CCCCFF"/>
      </a:hlink>
      <a:folHlink>
        <a:srgbClr val="B2B2B2"/>
      </a:folHlink>
    </a:clrScheme>
    <a:fontScheme name="chemistry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hemistry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mistry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8">
        <a:dk1>
          <a:srgbClr val="808080"/>
        </a:dk1>
        <a:lt1>
          <a:srgbClr val="FFFFFF"/>
        </a:lt1>
        <a:dk2>
          <a:srgbClr val="3366FF"/>
        </a:dk2>
        <a:lt2>
          <a:srgbClr val="FFFFFF"/>
        </a:lt2>
        <a:accent1>
          <a:srgbClr val="FFFF00"/>
        </a:accent1>
        <a:accent2>
          <a:srgbClr val="3333CC"/>
        </a:accent2>
        <a:accent3>
          <a:srgbClr val="ADB8FF"/>
        </a:accent3>
        <a:accent4>
          <a:srgbClr val="DADADA"/>
        </a:accent4>
        <a:accent5>
          <a:srgbClr val="FFFFA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chemistry">
  <a:themeElements>
    <a:clrScheme name="1_chemistry 8">
      <a:dk1>
        <a:srgbClr val="808080"/>
      </a:dk1>
      <a:lt1>
        <a:srgbClr val="FFFFFF"/>
      </a:lt1>
      <a:dk2>
        <a:srgbClr val="3366FF"/>
      </a:dk2>
      <a:lt2>
        <a:srgbClr val="FFFFFF"/>
      </a:lt2>
      <a:accent1>
        <a:srgbClr val="FFFF00"/>
      </a:accent1>
      <a:accent2>
        <a:srgbClr val="3333CC"/>
      </a:accent2>
      <a:accent3>
        <a:srgbClr val="ADB8FF"/>
      </a:accent3>
      <a:accent4>
        <a:srgbClr val="DADADA"/>
      </a:accent4>
      <a:accent5>
        <a:srgbClr val="FFFFA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chemistry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hemistry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hemistry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hemistry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hemistry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hemistry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hemistry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hemistry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hemistry 8">
        <a:dk1>
          <a:srgbClr val="808080"/>
        </a:dk1>
        <a:lt1>
          <a:srgbClr val="FFFFFF"/>
        </a:lt1>
        <a:dk2>
          <a:srgbClr val="3366FF"/>
        </a:dk2>
        <a:lt2>
          <a:srgbClr val="FFFFFF"/>
        </a:lt2>
        <a:accent1>
          <a:srgbClr val="FFFF00"/>
        </a:accent1>
        <a:accent2>
          <a:srgbClr val="3333CC"/>
        </a:accent2>
        <a:accent3>
          <a:srgbClr val="ADB8FF"/>
        </a:accent3>
        <a:accent4>
          <a:srgbClr val="DADADA"/>
        </a:accent4>
        <a:accent5>
          <a:srgbClr val="FFFFA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chemistry">
  <a:themeElements>
    <a:clrScheme name="chemistry 8">
      <a:dk1>
        <a:srgbClr val="808080"/>
      </a:dk1>
      <a:lt1>
        <a:srgbClr val="FFFFFF"/>
      </a:lt1>
      <a:dk2>
        <a:srgbClr val="3366FF"/>
      </a:dk2>
      <a:lt2>
        <a:srgbClr val="FFFFFF"/>
      </a:lt2>
      <a:accent1>
        <a:srgbClr val="FFFF00"/>
      </a:accent1>
      <a:accent2>
        <a:srgbClr val="3333CC"/>
      </a:accent2>
      <a:accent3>
        <a:srgbClr val="ADB8FF"/>
      </a:accent3>
      <a:accent4>
        <a:srgbClr val="DADADA"/>
      </a:accent4>
      <a:accent5>
        <a:srgbClr val="FFFFAA"/>
      </a:accent5>
      <a:accent6>
        <a:srgbClr val="2D2DB9"/>
      </a:accent6>
      <a:hlink>
        <a:srgbClr val="CCCCFF"/>
      </a:hlink>
      <a:folHlink>
        <a:srgbClr val="B2B2B2"/>
      </a:folHlink>
    </a:clrScheme>
    <a:fontScheme name="chemistry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chemistry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mistry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8">
        <a:dk1>
          <a:srgbClr val="808080"/>
        </a:dk1>
        <a:lt1>
          <a:srgbClr val="FFFFFF"/>
        </a:lt1>
        <a:dk2>
          <a:srgbClr val="3366FF"/>
        </a:dk2>
        <a:lt2>
          <a:srgbClr val="FFFFFF"/>
        </a:lt2>
        <a:accent1>
          <a:srgbClr val="FFFF00"/>
        </a:accent1>
        <a:accent2>
          <a:srgbClr val="3333CC"/>
        </a:accent2>
        <a:accent3>
          <a:srgbClr val="ADB8FF"/>
        </a:accent3>
        <a:accent4>
          <a:srgbClr val="DADADA"/>
        </a:accent4>
        <a:accent5>
          <a:srgbClr val="FFFFA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</TotalTime>
  <Words>2924</Words>
  <Application>Microsoft Office PowerPoint</Application>
  <PresentationFormat>Екран (4:3)</PresentationFormat>
  <Paragraphs>691</Paragraphs>
  <Slides>30</Slides>
  <Notes>30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слайдів</vt:lpstr>
      </vt:variant>
      <vt:variant>
        <vt:i4>30</vt:i4>
      </vt:variant>
    </vt:vector>
  </HeadingPairs>
  <TitlesOfParts>
    <vt:vector size="34" baseType="lpstr">
      <vt:lpstr>Default Design</vt:lpstr>
      <vt:lpstr>chemistry</vt:lpstr>
      <vt:lpstr>1_chemistry</vt:lpstr>
      <vt:lpstr>2_chemistry</vt:lpstr>
      <vt:lpstr>Molecules and Ions</vt:lpstr>
      <vt:lpstr>Molecules</vt:lpstr>
      <vt:lpstr>Covalent Network Substances</vt:lpstr>
      <vt:lpstr>Ions</vt:lpstr>
      <vt:lpstr>Predicting Ionic Charges</vt:lpstr>
      <vt:lpstr>Predicting Ionic Charges</vt:lpstr>
      <vt:lpstr>Predicting Ionic Charges</vt:lpstr>
      <vt:lpstr>Predicting Ionic Charges</vt:lpstr>
      <vt:lpstr>Predicting Ionic Charges</vt:lpstr>
      <vt:lpstr>Predicting Ionic Charges</vt:lpstr>
      <vt:lpstr>Predicting Ionic Charges</vt:lpstr>
      <vt:lpstr>Predicting Ionic Charges</vt:lpstr>
      <vt:lpstr>Predicting Ionic Charges</vt:lpstr>
      <vt:lpstr>Predicting Ionic Charges</vt:lpstr>
      <vt:lpstr>Writing Ionic Compound Formulas</vt:lpstr>
      <vt:lpstr>Writing Ionic Compound Formulas</vt:lpstr>
      <vt:lpstr>Writing Ionic Compound Formulas</vt:lpstr>
      <vt:lpstr>Writing Ionic Compound Formulas</vt:lpstr>
      <vt:lpstr>Writing Ionic Compound Formulas</vt:lpstr>
      <vt:lpstr>Writing Ionic Compound Formulas</vt:lpstr>
      <vt:lpstr>Writing Ionic Compound Formulas</vt:lpstr>
      <vt:lpstr>Naming Ionic Compounds</vt:lpstr>
      <vt:lpstr>Naming Ionic Compounds</vt:lpstr>
      <vt:lpstr>Binary Molecular Compounds</vt:lpstr>
      <vt:lpstr>List of Prefixes</vt:lpstr>
      <vt:lpstr>Naming Binary Compounds</vt:lpstr>
      <vt:lpstr>Practice – Write the Formula</vt:lpstr>
      <vt:lpstr>Answers – Write the Formula</vt:lpstr>
      <vt:lpstr>Practice – Name the Compounds</vt:lpstr>
      <vt:lpstr>Answers – Name the Compounds</vt:lpstr>
    </vt:vector>
  </TitlesOfParts>
  <Company>Visalia Unified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Andy Allan</dc:creator>
  <cp:lastModifiedBy>RomaK</cp:lastModifiedBy>
  <cp:revision>80</cp:revision>
  <dcterms:created xsi:type="dcterms:W3CDTF">2006-05-18T17:40:33Z</dcterms:created>
  <dcterms:modified xsi:type="dcterms:W3CDTF">2015-09-02T10:03:31Z</dcterms:modified>
</cp:coreProperties>
</file>